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6" r:id="rId6"/>
    <p:sldId id="271" r:id="rId7"/>
    <p:sldId id="272" r:id="rId8"/>
    <p:sldId id="262" r:id="rId9"/>
    <p:sldId id="267" r:id="rId10"/>
    <p:sldId id="269" r:id="rId11"/>
    <p:sldId id="268" r:id="rId12"/>
    <p:sldId id="273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C4A74-0CE3-88F7-002F-053C23521781}" v="1" dt="2023-07-31T10:10:44.181"/>
    <p1510:client id="{A02B38AF-15CF-9E79-1CEE-D71DAC1A8421}" v="448" dt="2023-07-31T09:16:47.059"/>
    <p1510:client id="{DC967802-E1FF-2961-60DF-88FC91B54CEC}" v="1" dt="2023-07-31T09:56:15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/>
    <p:restoredTop sz="85306"/>
  </p:normalViewPr>
  <p:slideViewPr>
    <p:cSldViewPr snapToGrid="0">
      <p:cViewPr varScale="1">
        <p:scale>
          <a:sx n="108" d="100"/>
          <a:sy n="108" d="100"/>
        </p:scale>
        <p:origin x="1896" y="192"/>
      </p:cViewPr>
      <p:guideLst>
        <p:guide orient="horz" pos="958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al  Fudge" userId="S::racheal.fudge@wearetmc.com::ee8e475b-e8c4-4971-b8cb-9740a11b09d1" providerId="AD" clId="Web-{A02B38AF-15CF-9E79-1CEE-D71DAC1A8421}"/>
    <pc:docChg chg="addSld delSld modSld">
      <pc:chgData name="Racheal  Fudge" userId="S::racheal.fudge@wearetmc.com::ee8e475b-e8c4-4971-b8cb-9740a11b09d1" providerId="AD" clId="Web-{A02B38AF-15CF-9E79-1CEE-D71DAC1A8421}" dt="2023-07-31T09:17:10.091" v="443"/>
      <pc:docMkLst>
        <pc:docMk/>
      </pc:docMkLst>
      <pc:sldChg chg="modSp">
        <pc:chgData name="Racheal  Fudge" userId="S::racheal.fudge@wearetmc.com::ee8e475b-e8c4-4971-b8cb-9740a11b09d1" providerId="AD" clId="Web-{A02B38AF-15CF-9E79-1CEE-D71DAC1A8421}" dt="2023-07-31T09:16:24.715" v="438"/>
        <pc:sldMkLst>
          <pc:docMk/>
          <pc:sldMk cId="3230377150" sldId="266"/>
        </pc:sldMkLst>
        <pc:spChg chg="mod">
          <ac:chgData name="Racheal  Fudge" userId="S::racheal.fudge@wearetmc.com::ee8e475b-e8c4-4971-b8cb-9740a11b09d1" providerId="AD" clId="Web-{A02B38AF-15CF-9E79-1CEE-D71DAC1A8421}" dt="2023-07-31T09:16:24.715" v="438"/>
          <ac:spMkLst>
            <pc:docMk/>
            <pc:sldMk cId="3230377150" sldId="266"/>
            <ac:spMk id="2" creationId="{9BF05AB0-A504-E285-CC84-64B27E7190F4}"/>
          </ac:spMkLst>
        </pc:spChg>
      </pc:sldChg>
      <pc:sldChg chg="modNotes">
        <pc:chgData name="Racheal  Fudge" userId="S::racheal.fudge@wearetmc.com::ee8e475b-e8c4-4971-b8cb-9740a11b09d1" providerId="AD" clId="Web-{A02B38AF-15CF-9E79-1CEE-D71DAC1A8421}" dt="2023-07-31T09:16:46.856" v="441"/>
        <pc:sldMkLst>
          <pc:docMk/>
          <pc:sldMk cId="325839464" sldId="268"/>
        </pc:sldMkLst>
      </pc:sldChg>
      <pc:sldChg chg="addSp delSp modSp new del">
        <pc:chgData name="Racheal  Fudge" userId="S::racheal.fudge@wearetmc.com::ee8e475b-e8c4-4971-b8cb-9740a11b09d1" providerId="AD" clId="Web-{A02B38AF-15CF-9E79-1CEE-D71DAC1A8421}" dt="2023-07-31T09:05:37.448" v="19"/>
        <pc:sldMkLst>
          <pc:docMk/>
          <pc:sldMk cId="701935680" sldId="270"/>
        </pc:sldMkLst>
        <pc:spChg chg="mod">
          <ac:chgData name="Racheal  Fudge" userId="S::racheal.fudge@wearetmc.com::ee8e475b-e8c4-4971-b8cb-9740a11b09d1" providerId="AD" clId="Web-{A02B38AF-15CF-9E79-1CEE-D71DAC1A8421}" dt="2023-07-31T09:04:49.556" v="12" actId="20577"/>
          <ac:spMkLst>
            <pc:docMk/>
            <pc:sldMk cId="701935680" sldId="270"/>
            <ac:spMk id="2" creationId="{CE543546-244C-FC95-3500-7543A0CE6727}"/>
          </ac:spMkLst>
        </pc:spChg>
        <pc:spChg chg="del">
          <ac:chgData name="Racheal  Fudge" userId="S::racheal.fudge@wearetmc.com::ee8e475b-e8c4-4971-b8cb-9740a11b09d1" providerId="AD" clId="Web-{A02B38AF-15CF-9E79-1CEE-D71DAC1A8421}" dt="2023-07-31T09:04:58.884" v="13"/>
          <ac:spMkLst>
            <pc:docMk/>
            <pc:sldMk cId="701935680" sldId="270"/>
            <ac:spMk id="3" creationId="{CC7166D0-7540-B143-08C3-8FF477AB5B73}"/>
          </ac:spMkLst>
        </pc:spChg>
        <pc:spChg chg="del">
          <ac:chgData name="Racheal  Fudge" userId="S::racheal.fudge@wearetmc.com::ee8e475b-e8c4-4971-b8cb-9740a11b09d1" providerId="AD" clId="Web-{A02B38AF-15CF-9E79-1CEE-D71DAC1A8421}" dt="2023-07-31T09:05:06.900" v="15"/>
          <ac:spMkLst>
            <pc:docMk/>
            <pc:sldMk cId="701935680" sldId="270"/>
            <ac:spMk id="4" creationId="{2E4BEE3E-27B7-79F5-9190-96D64D729239}"/>
          </ac:spMkLst>
        </pc:spChg>
        <pc:spChg chg="add mod">
          <ac:chgData name="Racheal  Fudge" userId="S::racheal.fudge@wearetmc.com::ee8e475b-e8c4-4971-b8cb-9740a11b09d1" providerId="AD" clId="Web-{A02B38AF-15CF-9E79-1CEE-D71DAC1A8421}" dt="2023-07-31T09:04:59.322" v="14"/>
          <ac:spMkLst>
            <pc:docMk/>
            <pc:sldMk cId="701935680" sldId="270"/>
            <ac:spMk id="6" creationId="{56D5CCFD-7EDC-6CA7-FBED-A80A272C6017}"/>
          </ac:spMkLst>
        </pc:spChg>
        <pc:spChg chg="add mod">
          <ac:chgData name="Racheal  Fudge" userId="S::racheal.fudge@wearetmc.com::ee8e475b-e8c4-4971-b8cb-9740a11b09d1" providerId="AD" clId="Web-{A02B38AF-15CF-9E79-1CEE-D71DAC1A8421}" dt="2023-07-31T09:05:08.384" v="16"/>
          <ac:spMkLst>
            <pc:docMk/>
            <pc:sldMk cId="701935680" sldId="270"/>
            <ac:spMk id="8" creationId="{56A3F629-699C-3103-EBFC-1FE621A49F0B}"/>
          </ac:spMkLst>
        </pc:spChg>
      </pc:sldChg>
      <pc:sldChg chg="new del">
        <pc:chgData name="Racheal  Fudge" userId="S::racheal.fudge@wearetmc.com::ee8e475b-e8c4-4971-b8cb-9740a11b09d1" providerId="AD" clId="Web-{A02B38AF-15CF-9E79-1CEE-D71DAC1A8421}" dt="2023-07-31T09:04:11.602" v="1"/>
        <pc:sldMkLst>
          <pc:docMk/>
          <pc:sldMk cId="3027168814" sldId="270"/>
        </pc:sldMkLst>
      </pc:sldChg>
      <pc:sldChg chg="addSp delSp modSp new">
        <pc:chgData name="Racheal  Fudge" userId="S::racheal.fudge@wearetmc.com::ee8e475b-e8c4-4971-b8cb-9740a11b09d1" providerId="AD" clId="Web-{A02B38AF-15CF-9E79-1CEE-D71DAC1A8421}" dt="2023-07-31T09:16:29.887" v="439"/>
        <pc:sldMkLst>
          <pc:docMk/>
          <pc:sldMk cId="4098193630" sldId="271"/>
        </pc:sldMkLst>
        <pc:spChg chg="mod">
          <ac:chgData name="Racheal  Fudge" userId="S::racheal.fudge@wearetmc.com::ee8e475b-e8c4-4971-b8cb-9740a11b09d1" providerId="AD" clId="Web-{A02B38AF-15CF-9E79-1CEE-D71DAC1A8421}" dt="2023-07-31T09:16:29.887" v="439"/>
          <ac:spMkLst>
            <pc:docMk/>
            <pc:sldMk cId="4098193630" sldId="271"/>
            <ac:spMk id="2" creationId="{33C1D2B2-0C9F-FAB8-58C7-81123CFF544E}"/>
          </ac:spMkLst>
        </pc:spChg>
        <pc:spChg chg="mod">
          <ac:chgData name="Racheal  Fudge" userId="S::racheal.fudge@wearetmc.com::ee8e475b-e8c4-4971-b8cb-9740a11b09d1" providerId="AD" clId="Web-{A02B38AF-15CF-9E79-1CEE-D71DAC1A8421}" dt="2023-07-31T09:13:41.523" v="331" actId="20577"/>
          <ac:spMkLst>
            <pc:docMk/>
            <pc:sldMk cId="4098193630" sldId="271"/>
            <ac:spMk id="3" creationId="{D5C32D31-EDF0-972E-1658-80FF86E465FE}"/>
          </ac:spMkLst>
        </pc:spChg>
        <pc:spChg chg="add del">
          <ac:chgData name="Racheal  Fudge" userId="S::racheal.fudge@wearetmc.com::ee8e475b-e8c4-4971-b8cb-9740a11b09d1" providerId="AD" clId="Web-{A02B38AF-15CF-9E79-1CEE-D71DAC1A8421}" dt="2023-07-31T09:06:23.277" v="23"/>
          <ac:spMkLst>
            <pc:docMk/>
            <pc:sldMk cId="4098193630" sldId="271"/>
            <ac:spMk id="5" creationId="{E13FA07D-5E40-7271-D02B-7AB8BA743F9F}"/>
          </ac:spMkLst>
        </pc:spChg>
      </pc:sldChg>
      <pc:sldChg chg="modSp new">
        <pc:chgData name="Racheal  Fudge" userId="S::racheal.fudge@wearetmc.com::ee8e475b-e8c4-4971-b8cb-9740a11b09d1" providerId="AD" clId="Web-{A02B38AF-15CF-9E79-1CEE-D71DAC1A8421}" dt="2023-07-31T09:16:20.386" v="437"/>
        <pc:sldMkLst>
          <pc:docMk/>
          <pc:sldMk cId="3567923397" sldId="272"/>
        </pc:sldMkLst>
        <pc:spChg chg="mod">
          <ac:chgData name="Racheal  Fudge" userId="S::racheal.fudge@wearetmc.com::ee8e475b-e8c4-4971-b8cb-9740a11b09d1" providerId="AD" clId="Web-{A02B38AF-15CF-9E79-1CEE-D71DAC1A8421}" dt="2023-07-31T09:16:20.386" v="437"/>
          <ac:spMkLst>
            <pc:docMk/>
            <pc:sldMk cId="3567923397" sldId="272"/>
            <ac:spMk id="2" creationId="{E6D64956-72F1-9D72-CF83-AA12C1C7E090}"/>
          </ac:spMkLst>
        </pc:spChg>
        <pc:spChg chg="mod">
          <ac:chgData name="Racheal  Fudge" userId="S::racheal.fudge@wearetmc.com::ee8e475b-e8c4-4971-b8cb-9740a11b09d1" providerId="AD" clId="Web-{A02B38AF-15CF-9E79-1CEE-D71DAC1A8421}" dt="2023-07-31T09:13:33.366" v="327" actId="20577"/>
          <ac:spMkLst>
            <pc:docMk/>
            <pc:sldMk cId="3567923397" sldId="272"/>
            <ac:spMk id="3" creationId="{B84F84D3-0ACD-1325-7FFD-59DEAB3E1A65}"/>
          </ac:spMkLst>
        </pc:spChg>
      </pc:sldChg>
      <pc:sldChg chg="modSp new modNotes">
        <pc:chgData name="Racheal  Fudge" userId="S::racheal.fudge@wearetmc.com::ee8e475b-e8c4-4971-b8cb-9740a11b09d1" providerId="AD" clId="Web-{A02B38AF-15CF-9E79-1CEE-D71DAC1A8421}" dt="2023-07-31T09:17:10.091" v="443"/>
        <pc:sldMkLst>
          <pc:docMk/>
          <pc:sldMk cId="553629778" sldId="273"/>
        </pc:sldMkLst>
        <pc:spChg chg="mod">
          <ac:chgData name="Racheal  Fudge" userId="S::racheal.fudge@wearetmc.com::ee8e475b-e8c4-4971-b8cb-9740a11b09d1" providerId="AD" clId="Web-{A02B38AF-15CF-9E79-1CEE-D71DAC1A8421}" dt="2023-07-31T09:16:16.214" v="436" actId="20577"/>
          <ac:spMkLst>
            <pc:docMk/>
            <pc:sldMk cId="553629778" sldId="273"/>
            <ac:spMk id="2" creationId="{902B0F49-283E-A233-BE98-46DD2C6B4679}"/>
          </ac:spMkLst>
        </pc:spChg>
        <pc:spChg chg="mod">
          <ac:chgData name="Racheal  Fudge" userId="S::racheal.fudge@wearetmc.com::ee8e475b-e8c4-4971-b8cb-9740a11b09d1" providerId="AD" clId="Web-{A02B38AF-15CF-9E79-1CEE-D71DAC1A8421}" dt="2023-07-31T09:16:11.183" v="435" actId="20577"/>
          <ac:spMkLst>
            <pc:docMk/>
            <pc:sldMk cId="553629778" sldId="273"/>
            <ac:spMk id="3" creationId="{890FA100-365B-3416-C142-75036D7517AF}"/>
          </ac:spMkLst>
        </pc:spChg>
      </pc:sldChg>
    </pc:docChg>
  </pc:docChgLst>
  <pc:docChgLst>
    <pc:chgData name="Racheal  Fudge" userId="S::racheal.fudge@wearetmc.com::ee8e475b-e8c4-4971-b8cb-9740a11b09d1" providerId="AD" clId="Web-{DC967802-E1FF-2961-60DF-88FC91B54CEC}"/>
    <pc:docChg chg="modSld">
      <pc:chgData name="Racheal  Fudge" userId="S::racheal.fudge@wearetmc.com::ee8e475b-e8c4-4971-b8cb-9740a11b09d1" providerId="AD" clId="Web-{DC967802-E1FF-2961-60DF-88FC91B54CEC}" dt="2023-07-31T09:56:10.842" v="14"/>
      <pc:docMkLst>
        <pc:docMk/>
      </pc:docMkLst>
      <pc:sldChg chg="modNotes">
        <pc:chgData name="Racheal  Fudge" userId="S::racheal.fudge@wearetmc.com::ee8e475b-e8c4-4971-b8cb-9740a11b09d1" providerId="AD" clId="Web-{DC967802-E1FF-2961-60DF-88FC91B54CEC}" dt="2023-07-31T09:56:10.842" v="14"/>
        <pc:sldMkLst>
          <pc:docMk/>
          <pc:sldMk cId="3230377150" sldId="266"/>
        </pc:sldMkLst>
      </pc:sldChg>
    </pc:docChg>
  </pc:docChgLst>
  <pc:docChgLst>
    <pc:chgData name="Racheal  Fudge" userId="S::racheal.fudge@wearetmc.com::ee8e475b-e8c4-4971-b8cb-9740a11b09d1" providerId="AD" clId="Web-{03FC4A74-0CE3-88F7-002F-053C23521781}"/>
    <pc:docChg chg="modSld">
      <pc:chgData name="Racheal  Fudge" userId="S::racheal.fudge@wearetmc.com::ee8e475b-e8c4-4971-b8cb-9740a11b09d1" providerId="AD" clId="Web-{03FC4A74-0CE3-88F7-002F-053C23521781}" dt="2023-07-31T10:10:43.087" v="58"/>
      <pc:docMkLst>
        <pc:docMk/>
      </pc:docMkLst>
      <pc:sldChg chg="modNotes">
        <pc:chgData name="Racheal  Fudge" userId="S::racheal.fudge@wearetmc.com::ee8e475b-e8c4-4971-b8cb-9740a11b09d1" providerId="AD" clId="Web-{03FC4A74-0CE3-88F7-002F-053C23521781}" dt="2023-07-31T10:10:43.087" v="58"/>
        <pc:sldMkLst>
          <pc:docMk/>
          <pc:sldMk cId="950669430" sldId="262"/>
        </pc:sldMkLst>
      </pc:sldChg>
      <pc:sldChg chg="modNotes">
        <pc:chgData name="Racheal  Fudge" userId="S::racheal.fudge@wearetmc.com::ee8e475b-e8c4-4971-b8cb-9740a11b09d1" providerId="AD" clId="Web-{03FC4A74-0CE3-88F7-002F-053C23521781}" dt="2023-07-31T10:10:24.290" v="49"/>
        <pc:sldMkLst>
          <pc:docMk/>
          <pc:sldMk cId="2227781530" sldId="263"/>
        </pc:sldMkLst>
      </pc:sldChg>
      <pc:sldChg chg="modNotes">
        <pc:chgData name="Racheal  Fudge" userId="S::racheal.fudge@wearetmc.com::ee8e475b-e8c4-4971-b8cb-9740a11b09d1" providerId="AD" clId="Web-{03FC4A74-0CE3-88F7-002F-053C23521781}" dt="2023-07-31T10:08:56.708" v="13"/>
        <pc:sldMkLst>
          <pc:docMk/>
          <pc:sldMk cId="3230377150" sldId="266"/>
        </pc:sldMkLst>
      </pc:sldChg>
      <pc:sldChg chg="modNotes">
        <pc:chgData name="Racheal  Fudge" userId="S::racheal.fudge@wearetmc.com::ee8e475b-e8c4-4971-b8cb-9740a11b09d1" providerId="AD" clId="Web-{03FC4A74-0CE3-88F7-002F-053C23521781}" dt="2023-07-31T10:10:36.024" v="55"/>
        <pc:sldMkLst>
          <pc:docMk/>
          <pc:sldMk cId="615263231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B65C8-486B-7146-A683-A8DECF9C41B5}" type="datetimeFigureOut">
              <a:rPr lang="en-GB" smtClean="0"/>
              <a:t>31/07/2023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83E29-A197-5645-B931-290189318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9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result of participating in this lesson you will be able to: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REMEMBER </a:t>
            </a:r>
            <a:r>
              <a:rPr lang="en-US" dirty="0"/>
              <a:t>what climate change 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UNDERSTAND</a:t>
            </a:r>
            <a:r>
              <a:rPr lang="en-US" dirty="0"/>
              <a:t> what causes climate change.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EXPLAIN</a:t>
            </a:r>
            <a:r>
              <a:rPr lang="en-US" dirty="0"/>
              <a:t> the effects of climate change on our planet.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/ Do Now Task: 10 mins</a:t>
            </a:r>
          </a:p>
          <a:p>
            <a:endParaRPr lang="en-US" dirty="0"/>
          </a:p>
          <a:p>
            <a:r>
              <a:rPr lang="en-US" dirty="0"/>
              <a:t>Ask students to consider each of the statements shown and decide whether they are TRUE, PARTLY TRUE or FALSE.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b="1" dirty="0">
                <a:latin typeface="Calibri"/>
                <a:ea typeface="Calibri" panose="020F0502020204030204" pitchFamily="34" charset="0"/>
                <a:cs typeface="Calibri" panose="020F0502020204030204"/>
              </a:rPr>
              <a:t>See next slide for suggested responses.</a:t>
            </a:r>
            <a:endParaRPr lang="en-US" b="1" dirty="0">
              <a:latin typeface="Calibri"/>
              <a:cs typeface="Calibri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7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Starter Task: 15 mins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Ask students to watch the film, advise them the answers to the 3 questions are within the film.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i="1" dirty="0"/>
              <a:t>You might want to pause the film at points or show it more than once.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421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Main Task - Explaining Climate Change: 25 mins</a:t>
            </a:r>
            <a:endParaRPr lang="en-US" b="1" dirty="0"/>
          </a:p>
          <a:p>
            <a:pPr>
              <a:defRPr/>
            </a:pP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the next task to students.</a:t>
            </a:r>
            <a:endParaRPr lang="en-US" dirty="0"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76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students into groups of 2 or 3 and advise them they will have 10 mins to work in a group to create a presentation that they will present to the other groups.</a:t>
            </a:r>
          </a:p>
          <a:p>
            <a:endParaRPr lang="en-GB" sz="12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Distribute Student Task Sheets - advise they should follow the success criteria on the worksheets as a guide to what they need to prepare.</a:t>
            </a:r>
          </a:p>
          <a:p>
            <a:endParaRPr lang="en-GB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b="1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139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Success Criteria</a:t>
            </a:r>
            <a:endParaRPr lang="en-GB" dirty="0"/>
          </a:p>
          <a:p>
            <a:endParaRPr lang="en-GB" dirty="0"/>
          </a:p>
          <a:p>
            <a:r>
              <a:rPr lang="en-GB" b="1"/>
              <a:t>Does the presentation:</a:t>
            </a:r>
            <a:endParaRPr lang="en-US"/>
          </a:p>
          <a:p>
            <a:pPr marL="342900" indent="-342900">
              <a:buFont typeface="Symbol,Sans-Serif"/>
              <a:buChar char=""/>
            </a:pPr>
            <a:r>
              <a:rPr lang="en-GB"/>
              <a:t>Explain clearly what the greenhouse effect is?</a:t>
            </a:r>
            <a:endParaRPr lang="en-GB" dirty="0"/>
          </a:p>
          <a:p>
            <a:pPr marL="342900" indent="-342900">
              <a:buFont typeface="Symbol,Sans-Serif"/>
              <a:buChar char=""/>
            </a:pPr>
            <a:r>
              <a:rPr lang="en-GB"/>
              <a:t>Identify at least two greenhouse gases?</a:t>
            </a:r>
            <a:endParaRPr lang="en-GB" dirty="0"/>
          </a:p>
          <a:p>
            <a:pPr marL="342900" indent="-342900">
              <a:buFont typeface="Symbol,Sans-Serif"/>
              <a:buChar char=""/>
            </a:pPr>
            <a:r>
              <a:rPr lang="en-GB"/>
              <a:t>Describe ways in which humans are impacting on the climate?</a:t>
            </a:r>
            <a:endParaRPr lang="en-GB" dirty="0"/>
          </a:p>
          <a:p>
            <a:pPr marL="342900" indent="-342900">
              <a:buFont typeface="Symbol,Sans-Serif"/>
              <a:buChar char=""/>
            </a:pPr>
            <a:r>
              <a:rPr lang="en-GB"/>
              <a:t>Identify at least two ways that humans can reduce the greenhouse effect and stop global warming?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/>
              <a:t>In addition:</a:t>
            </a:r>
            <a:endParaRPr lang="en-US"/>
          </a:p>
          <a:p>
            <a:pPr marL="342900" indent="-342900">
              <a:buFont typeface="Symbol,Sans-Serif"/>
              <a:buChar char=""/>
            </a:pPr>
            <a:r>
              <a:rPr lang="en-GB"/>
              <a:t>Is it suitable for the target age range?</a:t>
            </a:r>
            <a:endParaRPr lang="en-GB" dirty="0"/>
          </a:p>
          <a:p>
            <a:pPr marL="342900" indent="-342900">
              <a:buFont typeface="Symbol,Sans-Serif"/>
              <a:buChar char=""/>
            </a:pPr>
            <a:r>
              <a:rPr lang="en-GB" dirty="0"/>
              <a:t>Is it engaging?</a:t>
            </a:r>
          </a:p>
          <a:p>
            <a:pPr marL="342900" indent="-342900">
              <a:buFont typeface="Symbol,Sans-Serif"/>
              <a:buChar char=""/>
            </a:pPr>
            <a:r>
              <a:rPr lang="en-GB" dirty="0"/>
              <a:t>Is it clear and well structured?</a:t>
            </a: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2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Plenary: 10 mins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n-US"/>
              <a:t>Show images of natural disasters or extreme weather, such as melting ice caps, drought, forest fires or flooding as examples of the effects of climate change.</a:t>
            </a:r>
          </a:p>
          <a:p>
            <a:endParaRPr lang="en-US" dirty="0"/>
          </a:p>
          <a:p>
            <a:r>
              <a:rPr lang="en-US" dirty="0"/>
              <a:t>Prompt students to discuss the image shown with the person next to them and why they think these are the effects of climate change.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2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9.jp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11.jp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B78A-D550-FC35-974D-F928AF4F9D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1392" y="1158106"/>
            <a:ext cx="10121153" cy="2387600"/>
          </a:xfrm>
        </p:spPr>
        <p:txBody>
          <a:bodyPr anchor="b"/>
          <a:lstStyle>
            <a:lvl1pPr algn="ctr"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D2703-E68A-18A8-A34B-BC7C484F9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AvantGarde CE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9D623-BBB3-DAFD-F95C-2F066DC53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6662" y="-1629626"/>
            <a:ext cx="3800043" cy="375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C2A0E-A61D-FDC7-5A00-526B2CB70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966" y="248216"/>
            <a:ext cx="1804007" cy="754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164E8-139A-149D-4E44-05C47D826E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0649" y="4935071"/>
            <a:ext cx="4424082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 descr="A double decker bus on a train track&#10;&#10;Description automatically generated with low confidence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667" r="16667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gan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183" t="2248" r="2499" b="22244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ndm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102" t="7803" r="20597" b="6155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canal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1559" t="15397" r="12175" b="116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7D1C3-3AAB-C3BE-8DAA-A8A1D1DC9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4D94B-046F-30AE-403A-CAE9F428E1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4BB15-700D-F0D2-1E66-9C105F8BD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38F95-A3E8-88F6-B6C9-FBA8EE6197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3E128-9704-7D35-B311-D9ABA4F6CB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on gradient ">
    <p:bg>
      <p:bgPr>
        <a:gradFill flip="none" rotWithShape="1"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0D0F-DD3E-1920-1938-39A705316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B1EEFDF-685B-DBA0-FA76-20B54F4D7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A2C93-0739-A5C0-C88C-5ED2E62C21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0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0B190-0FFF-F19B-EA3C-A740878376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4B23C-BDB8-61FC-93FA-31E82C3C2B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8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52B33-EC45-29A5-F870-9B6E51212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C2444-A82A-910A-BA49-6403EAC8AD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0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820E48-C41D-0D95-428A-F9F090A8C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150AD-C029-FAA8-E516-1590265CB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">
    <p:bg>
      <p:bgPr>
        <a:gradFill flip="none" rotWithShape="1">
          <a:gsLst>
            <a:gs pos="0">
              <a:schemeClr val="tx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icture Placeholder 4">
            <a:extLst>
              <a:ext uri="{FF2B5EF4-FFF2-40B4-BE49-F238E27FC236}">
                <a16:creationId xmlns:a16="http://schemas.microsoft.com/office/drawing/2014/main" id="{F13F625E-8E01-79E3-623A-9941B3FD22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effectLst>
            <a:reflection endPos="0" dir="5400000" sy="-100000" algn="bl" rotWithShape="0"/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change transparency to around 50%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F3C2E-CEDE-E881-25A8-F66E5891A6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BDB7D-E239-5132-B4AA-26D78EEC9D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10793692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05ADA-A651-8A29-BD83-5BEEF447A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F9C44-00A0-18DA-DB33-AF5D7E276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CB7FC-612A-1727-2B4D-0E701B3685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38245-9FF4-A211-E28F-2CE51793B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0D3A1-EC74-6EA4-68AC-E0C37290F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783671-7BF3-6789-6656-338542A03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5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green background with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A093A-D0CB-CAB9-4C96-BF2E4FE4F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A6278-48D9-F481-D129-50A218DB9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452BE-D3CB-8334-F592-D5865513C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7D23A-CD8A-8F23-A39C-D6DEBABDB7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4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with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37E7B-4299-39DB-860B-822E30A03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91" y="-2752691"/>
            <a:ext cx="4833383" cy="4776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CE8E3-A62B-005E-755B-82F13A880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78003-AA74-DE16-53F4-FD57DE6426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5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ackground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50246-5BAC-D050-1AA1-0A6EDB1AC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C7894-93F5-97BC-79DB-39F2E4BE2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A43E1-3F44-2202-0C5B-0577D47952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7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D4F0B-3111-62E4-9652-86EEAC079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D9F75-5687-4FF4-FFD1-D94073311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1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D98A3-B106-20AC-168A-E55E710C22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907D8-B13D-E535-5330-D4709F5D0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7082" y="-1348613"/>
            <a:ext cx="3614475" cy="357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8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DE6BC-1FFB-1D76-C95F-8F83A5A893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4AB1-E4C9-D77F-5BF4-3D6A37F14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ANTGARDE-MEDIUM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B02D-0978-100E-3784-1587AFED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9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2738D-9C89-70A2-F262-D4F98AD92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386D1-A5F6-CF8E-EE40-FA7E8918BE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866A-01C7-6F4D-6B79-6C13EEC68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F0C81-1691-FDF5-8ACF-20E170E91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F8929-BEA8-1FAF-7697-406D379BC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25F9E-ADF7-DAEB-67D5-ECF9D7806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4D760-6335-B856-0BA9-98FAFF9A3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1F83-CF44-4258-1DE0-A5279061A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3F5C-89F5-6826-8AFA-AF114D0A1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D382C-7AAB-5538-919A-4BCE7A79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3388"/>
            <a:ext cx="5157787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97E89-569A-A86D-14C3-409CC338E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65E69-859B-11D0-1253-4B172DC3E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3388"/>
            <a:ext cx="5183188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658BF-BEBE-A4A3-9D49-5FF244F1E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3E30C-B36F-67A6-24E6-FF547B4ED7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2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32C0C5-88A2-A24C-DF26-051D5EFEF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919" y="1007151"/>
            <a:ext cx="4316293" cy="4376164"/>
          </a:xfrm>
          <a:prstGeom prst="ellipse">
            <a:avLst/>
          </a:prstGeom>
          <a:ln w="1905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F447D8-B542-F7FC-4596-31AA3E9A2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F37D6-321F-CD08-FEAD-FAB8D1B2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A0AB-35EB-19EE-B413-8F4CDA9A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3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65" r:id="rId5"/>
    <p:sldLayoutId id="2147483650" r:id="rId6"/>
    <p:sldLayoutId id="2147483652" r:id="rId7"/>
    <p:sldLayoutId id="2147483653" r:id="rId8"/>
    <p:sldLayoutId id="2147483656" r:id="rId9"/>
    <p:sldLayoutId id="2147483673" r:id="rId10"/>
    <p:sldLayoutId id="2147483674" r:id="rId11"/>
    <p:sldLayoutId id="2147483675" r:id="rId12"/>
    <p:sldLayoutId id="2147483676" r:id="rId13"/>
    <p:sldLayoutId id="2147483654" r:id="rId14"/>
    <p:sldLayoutId id="2147483663" r:id="rId15"/>
    <p:sldLayoutId id="2147483655" r:id="rId16"/>
    <p:sldLayoutId id="2147483667" r:id="rId17"/>
    <p:sldLayoutId id="2147483661" r:id="rId18"/>
    <p:sldLayoutId id="2147483662" r:id="rId19"/>
    <p:sldLayoutId id="2147483668" r:id="rId20"/>
    <p:sldLayoutId id="2147483670" r:id="rId21"/>
    <p:sldLayoutId id="2147483669" r:id="rId22"/>
    <p:sldLayoutId id="2147483672" r:id="rId23"/>
    <p:sldLayoutId id="2147483671" r:id="rId24"/>
    <p:sldLayoutId id="214748366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antGarde CE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emf"/><Relationship Id="rId5" Type="http://schemas.openxmlformats.org/officeDocument/2006/relationships/hyperlink" Target="https://www.youtube.com/watch?v=G4H1N_yXBiA" TargetMode="Externa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5183-EF0F-39E5-9C65-4891C26DD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5423" y="1366262"/>
            <a:ext cx="10121153" cy="2387600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What is Climate Change? </a:t>
            </a:r>
          </a:p>
        </p:txBody>
      </p:sp>
    </p:spTree>
    <p:extLst>
      <p:ext uri="{BB962C8B-B14F-4D97-AF65-F5344CB8AC3E}">
        <p14:creationId xmlns:p14="http://schemas.microsoft.com/office/powerpoint/2010/main" val="25904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ass, cloud, landscape, outdoor&#10;&#10;Description automatically generated">
            <a:extLst>
              <a:ext uri="{FF2B5EF4-FFF2-40B4-BE49-F238E27FC236}">
                <a16:creationId xmlns:a16="http://schemas.microsoft.com/office/drawing/2014/main" id="{C9304690-41F5-D012-DA6C-BFDA856833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50000"/>
          </a:blip>
          <a:srcRect t="7867" b="78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0D2654-83E1-F705-C7F4-7C6A7333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4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Effects of climate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88322-94D2-4BF7-90D7-73BC82555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AFC32-D444-C902-7D7A-F7A0C5D49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9377C-C11C-C115-4BD7-B0DCCC385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5AB0-A504-E285-CC84-64B27E71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5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True, False or Partly True?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7D87-EC78-BEFD-FD1A-4FB3650A2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84698"/>
            <a:ext cx="4648200" cy="3906664"/>
          </a:xfrm>
        </p:spPr>
        <p:txBody>
          <a:bodyPr>
            <a:noAutofit/>
          </a:bodyPr>
          <a:lstStyle/>
          <a:p>
            <a:pPr marL="370350" indent="-370350">
              <a:lnSpc>
                <a:spcPct val="11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Renewable energy is too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expensive for most people to afford.</a:t>
            </a:r>
          </a:p>
          <a:p>
            <a:pPr marL="370350" indent="-370350">
              <a:lnSpc>
                <a:spcPct val="11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Earth’s climate has always changed – climate change is nothing new.</a:t>
            </a:r>
          </a:p>
          <a:p>
            <a:pPr marL="370350" indent="-370350">
              <a:lnSpc>
                <a:spcPct val="11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Carbon dioxide levels are at their highest level for 800,000 years.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DF3A-E5C9-8F93-8256-E28579ADF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5751" y="2084698"/>
            <a:ext cx="4808349" cy="3906664"/>
          </a:xfrm>
        </p:spPr>
        <p:txBody>
          <a:bodyPr>
            <a:noAutofit/>
          </a:bodyPr>
          <a:lstStyle/>
          <a:p>
            <a:pPr marL="406350" indent="-406350">
              <a:lnSpc>
                <a:spcPct val="120000"/>
              </a:lnSpc>
              <a:spcBef>
                <a:spcPts val="1600"/>
              </a:spcBef>
              <a:buFont typeface="+mj-lt"/>
              <a:buAutoNum type="arabicPeriod" startAt="4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Climate change has been caused by emissions from China.</a:t>
            </a:r>
          </a:p>
          <a:p>
            <a:pPr marL="406350" indent="-406350">
              <a:lnSpc>
                <a:spcPct val="120000"/>
              </a:lnSpc>
              <a:spcBef>
                <a:spcPts val="1600"/>
              </a:spcBef>
              <a:buFont typeface="+mj-lt"/>
              <a:buAutoNum type="arabicPeriod" startAt="4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Animals and plants will adapt to climate change.</a:t>
            </a:r>
          </a:p>
          <a:p>
            <a:pPr marL="406350" indent="-406350">
              <a:lnSpc>
                <a:spcPct val="120000"/>
              </a:lnSpc>
              <a:spcBef>
                <a:spcPts val="1600"/>
              </a:spcBef>
              <a:buFont typeface="+mj-lt"/>
              <a:buAutoNum type="arabicPeriod" startAt="4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Global warming will mean it will be like summer all the time. </a:t>
            </a:r>
          </a:p>
          <a:p>
            <a:pPr marL="514350" indent="-514350">
              <a:buFont typeface="+mj-lt"/>
              <a:buAutoNum type="arabicPeriod" startAt="4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D2B2-0C9F-FAB8-58C7-81123CFF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VANTGARDE-MEDIUM"/>
              </a:rPr>
              <a:t>The Answers: Part 1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2D31-EDF0-972E-1658-80FF86E46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70205" indent="-370205">
              <a:lnSpc>
                <a:spcPct val="110000"/>
              </a:lnSpc>
              <a:spcBef>
                <a:spcPts val="160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Renewable energy is too expensive for most people to afford.                               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FALSE: mains electricity generated in the UK costs less from wind or solar.</a:t>
            </a:r>
            <a:endParaRPr lang="en-US" b="1">
              <a:solidFill>
                <a:schemeClr val="tx2"/>
              </a:solidFill>
            </a:endParaRPr>
          </a:p>
          <a:p>
            <a:pPr marL="370205" indent="-370205">
              <a:lnSpc>
                <a:spcPct val="110000"/>
              </a:lnSpc>
              <a:spcBef>
                <a:spcPts val="160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The Earth’s climate has always changed – climate change is nothing new.           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PARTLY TRUE: the climate has changed in the past but at a much slower rate than it is doing now.</a:t>
            </a:r>
            <a:endParaRPr lang="en-US" dirty="0">
              <a:solidFill>
                <a:schemeClr val="tx2"/>
              </a:solidFill>
            </a:endParaRPr>
          </a:p>
          <a:p>
            <a:pPr marL="370205" indent="-370205">
              <a:lnSpc>
                <a:spcPct val="110000"/>
              </a:lnSpc>
              <a:spcBef>
                <a:spcPts val="1600"/>
              </a:spcBef>
              <a:buAutoNum type="arabicPeriod"/>
            </a:pPr>
            <a:r>
              <a:rPr lang="en-US" sz="2000" dirty="0">
                <a:latin typeface="Arial"/>
                <a:cs typeface="Arial"/>
              </a:rPr>
              <a:t>Carbon dioxide levels are at their highest level for 800,000 years.                           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TRUE.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9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4956-72F1-9D72-CF83-AA12C1C7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VANTGARDE-MEDIUM"/>
              </a:rPr>
              <a:t>The Answers: Part 2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F84D3-0ACD-1325-7FFD-59DEAB3E1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4988" cy="38229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4.    Climate change has been caused by emissions from China.                                  </a:t>
            </a:r>
            <a:r>
              <a:rPr lang="en-US" sz="2000" dirty="0">
                <a:solidFill>
                  <a:srgbClr val="1A8EBC"/>
                </a:solidFill>
                <a:latin typeface="Arial"/>
                <a:cs typeface="Arial"/>
              </a:rPr>
              <a:t>                 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FALSE: whereas China is a major source of greenhouse gas emissions, many             other countries are also sources.  China is a major investor in green technology.</a:t>
            </a:r>
            <a:endParaRPr lang="en-US" b="1" dirty="0">
              <a:solidFill>
                <a:schemeClr val="tx2"/>
              </a:solidFill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5.    Animals and plants will adapt to climate change.                                                  </a:t>
            </a:r>
            <a:r>
              <a:rPr lang="en-US" sz="2000" dirty="0">
                <a:solidFill>
                  <a:srgbClr val="1A8EBC"/>
                </a:solidFill>
                <a:latin typeface="Arial"/>
                <a:cs typeface="Arial"/>
              </a:rPr>
              <a:t>                   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PARTLY TRUE: but such adaptations will take many organisms a much longer           period of time.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US" sz="2000" dirty="0">
                <a:latin typeface="Arial"/>
                <a:cs typeface="Arial"/>
              </a:rPr>
              <a:t>6.    Global warming will mean it will be like summer all the time.                                    </a:t>
            </a:r>
            <a:r>
              <a:rPr lang="en-US" sz="2000" dirty="0">
                <a:solidFill>
                  <a:srgbClr val="1A8EBC"/>
                </a:solidFill>
                <a:latin typeface="Arial"/>
                <a:cs typeface="Arial"/>
              </a:rPr>
              <a:t>               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FALSE: one of the effects of global warming is the increased incidence of                   severe storms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2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D17C-07C2-B7D1-1A22-E5BEE0B3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62778"/>
            <a:ext cx="3732212" cy="160020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Causes Climate Change?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DE7F3-EF8C-DC11-9784-36C5E43B7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73078"/>
            <a:ext cx="5315685" cy="2675815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Whilst watching this video, try and…</a:t>
            </a:r>
          </a:p>
          <a:p>
            <a:pPr marL="406800" indent="-406800">
              <a:spcBef>
                <a:spcPts val="16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Name the gases that are responsible for the greenhouse effect.</a:t>
            </a:r>
          </a:p>
          <a:p>
            <a:pPr marL="406800" indent="-406800">
              <a:spcBef>
                <a:spcPts val="16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Name the four things that the video suggests are affected by climate change.</a:t>
            </a:r>
          </a:p>
          <a:p>
            <a:pPr marL="406800" indent="-406800">
              <a:spcBef>
                <a:spcPts val="160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Write a sentence for each of those four things, giving an example of how they may change.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12E225F-44B6-A8E8-1F31-90DA6596E9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149" t="414" r="11097" b="-414"/>
          <a:stretch/>
        </p:blipFill>
        <p:spPr>
          <a:xfrm>
            <a:off x="7028170" y="1007151"/>
            <a:ext cx="4316293" cy="437616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F6DEC-D01D-4F3C-505D-FC78219CF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F69FC0CB-0435-CAD7-C2FA-37F1B1C15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082" y="3979954"/>
            <a:ext cx="1064325" cy="10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5DF0-B7B6-C13E-DAD3-0AE94697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16744"/>
            <a:ext cx="8436427" cy="244374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Air pollution consists of chemicals or particles in the air that can harm the health of humans, animals, and plants.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 also damages buildings.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16003-7FA4-9DBB-EBEE-EE32364FE6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4036853"/>
            <a:ext cx="3214607" cy="6731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Geographic</a:t>
            </a:r>
          </a:p>
        </p:txBody>
      </p:sp>
    </p:spTree>
    <p:extLst>
      <p:ext uri="{BB962C8B-B14F-4D97-AF65-F5344CB8AC3E}">
        <p14:creationId xmlns:p14="http://schemas.microsoft.com/office/powerpoint/2010/main" val="124228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05AD-16DE-DD7E-5341-B2C2A5F0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64" y="7229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Explaining 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F0831-2FBD-D1EF-1E01-5BAAB5C7C5A8}"/>
              </a:ext>
            </a:extLst>
          </p:cNvPr>
          <p:cNvSpPr txBox="1"/>
          <p:nvPr/>
        </p:nvSpPr>
        <p:spPr>
          <a:xfrm>
            <a:off x="1082821" y="3901089"/>
            <a:ext cx="192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87552">
              <a:spcAft>
                <a:spcPts val="600"/>
              </a:spcAft>
            </a:pPr>
            <a:r>
              <a:rPr lang="en-GB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into groups </a:t>
            </a:r>
            <a:br>
              <a:rPr lang="en-GB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2 or 3.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F71B2-7CDB-3739-0D91-E4C0B5A80557}"/>
              </a:ext>
            </a:extLst>
          </p:cNvPr>
          <p:cNvSpPr txBox="1"/>
          <p:nvPr/>
        </p:nvSpPr>
        <p:spPr>
          <a:xfrm>
            <a:off x="4231446" y="3901089"/>
            <a:ext cx="324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87552">
              <a:spcAft>
                <a:spcPts val="600"/>
              </a:spcAft>
            </a:pPr>
            <a:r>
              <a:rPr lang="en-GB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have 10 minutes to deliver a response to the following task.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83783-07A8-B11C-AD1F-AF9344E669D8}"/>
              </a:ext>
            </a:extLst>
          </p:cNvPr>
          <p:cNvSpPr txBox="1"/>
          <p:nvPr/>
        </p:nvSpPr>
        <p:spPr>
          <a:xfrm>
            <a:off x="8457091" y="3901089"/>
            <a:ext cx="283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87552">
              <a:spcAft>
                <a:spcPts val="600"/>
              </a:spcAft>
            </a:pPr>
            <a:r>
              <a:rPr lang="en-GB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 minutes, you will present your answer to another group, and listen to theirs.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488D8-C50B-3C4B-D1B3-28FA7AC2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613" y="2371916"/>
            <a:ext cx="1854200" cy="1231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D18BF2-8B25-028F-9FF5-A086A781F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28" y="2371916"/>
            <a:ext cx="1231900" cy="1231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2D083D-1039-9C71-644E-154B29FC6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443" y="2130616"/>
            <a:ext cx="1435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6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D7AE-0643-081B-44EF-DE55F3A6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132"/>
            <a:ext cx="10515600" cy="85407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Group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DF77D-B0BC-6FD2-F66E-98EF744DA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207"/>
            <a:ext cx="7783286" cy="17130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“Imagine that you have a younger brother or sister who is in KS2; they come home from school one day and ask you what climate change is.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 decide to explain it in a way that will be able to understand.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explanation should also discuss how humans are contributing to climate change and how we can reduce global warming.”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548161-6706-C9D8-8D92-649089D654B8}"/>
              </a:ext>
            </a:extLst>
          </p:cNvPr>
          <p:cNvSpPr txBox="1">
            <a:spLocks/>
          </p:cNvSpPr>
          <p:nvPr/>
        </p:nvSpPr>
        <p:spPr>
          <a:xfrm>
            <a:off x="838200" y="3904897"/>
            <a:ext cx="6722327" cy="940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AvantGarde CE" pitchFamily="8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vantGarde CE" pitchFamily="8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vantGarde CE" pitchFamily="8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vantGarde CE" pitchFamily="8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vantGarde CE" pitchFamily="8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Use the Success Criteria Worksheet to structure your answers and give feedback on others.</a:t>
            </a:r>
          </a:p>
        </p:txBody>
      </p:sp>
    </p:spTree>
    <p:extLst>
      <p:ext uri="{BB962C8B-B14F-4D97-AF65-F5344CB8AC3E}">
        <p14:creationId xmlns:p14="http://schemas.microsoft.com/office/powerpoint/2010/main" val="32583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0F49-283E-A233-BE98-46DD2C6B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VANTGARDE-MEDIUM"/>
              </a:rPr>
              <a:t>Success Criteria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FA100-365B-3416-C142-75036D751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vantGarde CE"/>
              </a:rPr>
              <a:t>Does the presentation:</a:t>
            </a:r>
          </a:p>
          <a:p>
            <a:pPr marL="370205" indent="-370205"/>
            <a:r>
              <a:rPr lang="en-GB" dirty="0">
                <a:latin typeface="AvantGarde CE"/>
              </a:rPr>
              <a:t>Explain clearly what the greenhouse effect is?</a:t>
            </a:r>
          </a:p>
          <a:p>
            <a:pPr marL="370205" indent="-370205"/>
            <a:r>
              <a:rPr lang="en-GB" dirty="0">
                <a:latin typeface="AvantGarde CE"/>
              </a:rPr>
              <a:t>Identify at least two greenhouse gases?</a:t>
            </a:r>
          </a:p>
          <a:p>
            <a:pPr marL="370205" indent="-370205"/>
            <a:r>
              <a:rPr lang="en-GB" dirty="0">
                <a:latin typeface="AvantGarde CE"/>
              </a:rPr>
              <a:t>Describe ways in which humans are impacting on the climate?</a:t>
            </a:r>
          </a:p>
          <a:p>
            <a:pPr marL="370205" indent="-370205"/>
            <a:r>
              <a:rPr lang="en-GB" dirty="0">
                <a:latin typeface="AvantGarde CE"/>
              </a:rPr>
              <a:t>Identify at least two ways that humans can reduce the greenhouse effect and stop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55362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r Quality Wigan">
      <a:dk1>
        <a:srgbClr val="1A8EBC"/>
      </a:dk1>
      <a:lt1>
        <a:srgbClr val="AFD6E5"/>
      </a:lt1>
      <a:dk2>
        <a:srgbClr val="237950"/>
      </a:dk2>
      <a:lt2>
        <a:srgbClr val="D9E7C0"/>
      </a:lt2>
      <a:accent1>
        <a:srgbClr val="1B8FBC"/>
      </a:accent1>
      <a:accent2>
        <a:srgbClr val="95C13C"/>
      </a:accent2>
      <a:accent3>
        <a:srgbClr val="B0D7E6"/>
      </a:accent3>
      <a:accent4>
        <a:srgbClr val="4DB385"/>
      </a:accent4>
      <a:accent5>
        <a:srgbClr val="237850"/>
      </a:accent5>
      <a:accent6>
        <a:srgbClr val="C8C7C7"/>
      </a:accent6>
      <a:hlink>
        <a:srgbClr val="057CFF"/>
      </a:hlink>
      <a:folHlink>
        <a:srgbClr val="DA08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e412-7115-491a-9041-d822ab1e3873">
      <Terms xmlns="http://schemas.microsoft.com/office/infopath/2007/PartnerControls"/>
    </lcf76f155ced4ddcb4097134ff3c332f>
    <TaxCatchAll xmlns="ef7d27c7-ec0d-4b58-b849-b8e54d0048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37F7B4A1FC14BA146CE6583114B4E" ma:contentTypeVersion="10" ma:contentTypeDescription="Create a new document." ma:contentTypeScope="" ma:versionID="5c8707f5a9ebd21456fff5ec72b70aab">
  <xsd:schema xmlns:xsd="http://www.w3.org/2001/XMLSchema" xmlns:xs="http://www.w3.org/2001/XMLSchema" xmlns:p="http://schemas.microsoft.com/office/2006/metadata/properties" xmlns:ns2="e713e412-7115-491a-9041-d822ab1e3873" xmlns:ns3="ef7d27c7-ec0d-4b58-b849-b8e54d004887" targetNamespace="http://schemas.microsoft.com/office/2006/metadata/properties" ma:root="true" ma:fieldsID="b586af2db3e1da2abbb98d7b63f589d0" ns2:_="" ns3:_="">
    <xsd:import namespace="e713e412-7115-491a-9041-d822ab1e3873"/>
    <xsd:import namespace="ef7d27c7-ec0d-4b58-b849-b8e54d004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e412-7115-491a-9041-d822ab1e3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ee0daa3-6a9c-4a70-9d0e-127cb105b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7d27c7-ec0d-4b58-b849-b8e54d0048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ad16ab2-b637-4beb-b953-4680010b98ed}" ma:internalName="TaxCatchAll" ma:showField="CatchAllData" ma:web="ef7d27c7-ec0d-4b58-b849-b8e54d004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4665D8-0366-4DE1-9AD1-9A10FD53944E}">
  <ds:schemaRefs>
    <ds:schemaRef ds:uri="http://schemas.microsoft.com/office/2006/metadata/properties"/>
    <ds:schemaRef ds:uri="http://schemas.microsoft.com/office/infopath/2007/PartnerControls"/>
    <ds:schemaRef ds:uri="e713e412-7115-491a-9041-d822ab1e3873"/>
    <ds:schemaRef ds:uri="ef7d27c7-ec0d-4b58-b849-b8e54d004887"/>
  </ds:schemaRefs>
</ds:datastoreItem>
</file>

<file path=customXml/itemProps2.xml><?xml version="1.0" encoding="utf-8"?>
<ds:datastoreItem xmlns:ds="http://schemas.openxmlformats.org/officeDocument/2006/customXml" ds:itemID="{FA4A5DB2-6095-4428-862D-9844C038B9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0A0BB-0EA5-4DBC-934A-0B5E12BF1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3e412-7115-491a-9041-d822ab1e3873"/>
    <ds:schemaRef ds:uri="ef7d27c7-ec0d-4b58-b849-b8e54d004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763</Words>
  <Application>Microsoft Office PowerPoint</Application>
  <PresentationFormat>Widescreen</PresentationFormat>
  <Paragraphs>75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What is Climate Change? </vt:lpstr>
      <vt:lpstr>True, False or Partly True?</vt:lpstr>
      <vt:lpstr>The Answers: Part 1</vt:lpstr>
      <vt:lpstr>The Answers: Part 2</vt:lpstr>
      <vt:lpstr>What Causes Climate Change?</vt:lpstr>
      <vt:lpstr>Air pollution consists of chemicals or particles in the air that can harm the health of humans, animals, and plants.  It also damages buildings.</vt:lpstr>
      <vt:lpstr>Explaining Climate Change</vt:lpstr>
      <vt:lpstr>Group task</vt:lpstr>
      <vt:lpstr>Success Criteria</vt:lpstr>
      <vt:lpstr>Effects of climate 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Climate Change? </dc:title>
  <dc:creator>Julia Teagle</dc:creator>
  <cp:lastModifiedBy>Julia Teagle</cp:lastModifiedBy>
  <cp:revision>136</cp:revision>
  <dcterms:created xsi:type="dcterms:W3CDTF">2023-05-25T12:36:06Z</dcterms:created>
  <dcterms:modified xsi:type="dcterms:W3CDTF">2023-07-31T10:10:44Z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0x01010029337F7B4A1FC14BA146CE6583114B4E</vt:lpwstr>
  </property>
  <property fmtid="{D5CDD505-2E9C-101B-9397-08002B2CF9AE}" pid="3" name="MediaServiceImageTags">
    <vt:lpwstr/>
  </property>
</Properties>
</file>