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8" r:id="rId2"/>
    <p:sldId id="259" r:id="rId3"/>
    <p:sldId id="260" r:id="rId4"/>
    <p:sldId id="273" r:id="rId5"/>
    <p:sldId id="262" r:id="rId6"/>
    <p:sldId id="264" r:id="rId7"/>
    <p:sldId id="277" r:id="rId8"/>
    <p:sldId id="265" r:id="rId9"/>
    <p:sldId id="266" r:id="rId10"/>
    <p:sldId id="267" r:id="rId11"/>
    <p:sldId id="268" r:id="rId12"/>
    <p:sldId id="280" r:id="rId13"/>
    <p:sldId id="269" r:id="rId14"/>
    <p:sldId id="270" r:id="rId15"/>
    <p:sldId id="275" r:id="rId16"/>
    <p:sldId id="271" r:id="rId17"/>
    <p:sldId id="272" r:id="rId18"/>
    <p:sldId id="286" r:id="rId19"/>
    <p:sldId id="287" r:id="rId20"/>
  </p:sldIdLst>
  <p:sldSz cx="9144000" cy="6858000" type="screen4x3"/>
  <p:notesSz cx="6808788" cy="9940925"/>
  <p:custShowLst>
    <p:custShow name="Custom Show 1" id="0">
      <p:sldLst>
        <p:sld r:id="rId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773A"/>
    <a:srgbClr val="0000FF"/>
    <a:srgbClr val="FF99FF"/>
    <a:srgbClr val="FF993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9" autoAdjust="0"/>
    <p:restoredTop sz="96374" autoAdjust="0"/>
  </p:normalViewPr>
  <p:slideViewPr>
    <p:cSldViewPr>
      <p:cViewPr varScale="1">
        <p:scale>
          <a:sx n="78" d="100"/>
          <a:sy n="78" d="100"/>
        </p:scale>
        <p:origin x="1136" y="64"/>
      </p:cViewPr>
      <p:guideLst>
        <p:guide orient="horz" pos="2160"/>
        <p:guide pos="2880"/>
      </p:guideLst>
    </p:cSldViewPr>
  </p:slideViewPr>
  <p:outlineViewPr>
    <p:cViewPr>
      <p:scale>
        <a:sx n="100" d="100"/>
        <a:sy n="100"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982EF4B2-B007-465A-943C-7398B59C1E78}" type="datetimeFigureOut">
              <a:rPr lang="en-GB" smtClean="0"/>
              <a:t>27/06/2019</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665633EC-6C3B-477E-AD95-CE395ED909B7}" type="slidenum">
              <a:rPr lang="en-GB" smtClean="0"/>
              <a:t>‹#›</a:t>
            </a:fld>
            <a:endParaRPr lang="en-GB"/>
          </a:p>
        </p:txBody>
      </p:sp>
    </p:spTree>
    <p:extLst>
      <p:ext uri="{BB962C8B-B14F-4D97-AF65-F5344CB8AC3E}">
        <p14:creationId xmlns:p14="http://schemas.microsoft.com/office/powerpoint/2010/main" val="2678294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23B6F298-8544-4265-AE3B-D0F1A1F1474F}" type="datetimeFigureOut">
              <a:rPr lang="en-GB" smtClean="0"/>
              <a:t>27/06/2019</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8E314388-8808-473C-8BFE-56EBE2B76996}" type="slidenum">
              <a:rPr lang="en-GB" smtClean="0"/>
              <a:t>‹#›</a:t>
            </a:fld>
            <a:endParaRPr lang="en-GB"/>
          </a:p>
        </p:txBody>
      </p:sp>
    </p:spTree>
    <p:extLst>
      <p:ext uri="{BB962C8B-B14F-4D97-AF65-F5344CB8AC3E}">
        <p14:creationId xmlns:p14="http://schemas.microsoft.com/office/powerpoint/2010/main" val="2018259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1</a:t>
            </a:fld>
            <a:endParaRPr lang="en-GB"/>
          </a:p>
        </p:txBody>
      </p:sp>
    </p:spTree>
    <p:extLst>
      <p:ext uri="{BB962C8B-B14F-4D97-AF65-F5344CB8AC3E}">
        <p14:creationId xmlns:p14="http://schemas.microsoft.com/office/powerpoint/2010/main" val="16422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10</a:t>
            </a:fld>
            <a:endParaRPr lang="en-GB"/>
          </a:p>
        </p:txBody>
      </p:sp>
    </p:spTree>
    <p:extLst>
      <p:ext uri="{BB962C8B-B14F-4D97-AF65-F5344CB8AC3E}">
        <p14:creationId xmlns:p14="http://schemas.microsoft.com/office/powerpoint/2010/main" val="1021322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11</a:t>
            </a:fld>
            <a:endParaRPr lang="en-GB"/>
          </a:p>
        </p:txBody>
      </p:sp>
    </p:spTree>
    <p:extLst>
      <p:ext uri="{BB962C8B-B14F-4D97-AF65-F5344CB8AC3E}">
        <p14:creationId xmlns:p14="http://schemas.microsoft.com/office/powerpoint/2010/main" val="1291962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12</a:t>
            </a:fld>
            <a:endParaRPr lang="en-GB"/>
          </a:p>
        </p:txBody>
      </p:sp>
    </p:spTree>
    <p:extLst>
      <p:ext uri="{BB962C8B-B14F-4D97-AF65-F5344CB8AC3E}">
        <p14:creationId xmlns:p14="http://schemas.microsoft.com/office/powerpoint/2010/main" val="1291962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314388-8808-473C-8BFE-56EBE2B76996}" type="slidenum">
              <a:rPr lang="en-GB" smtClean="0"/>
              <a:t>13</a:t>
            </a:fld>
            <a:endParaRPr lang="en-GB"/>
          </a:p>
        </p:txBody>
      </p:sp>
    </p:spTree>
    <p:extLst>
      <p:ext uri="{BB962C8B-B14F-4D97-AF65-F5344CB8AC3E}">
        <p14:creationId xmlns:p14="http://schemas.microsoft.com/office/powerpoint/2010/main" val="1424526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314388-8808-473C-8BFE-56EBE2B76996}" type="slidenum">
              <a:rPr lang="en-GB" smtClean="0"/>
              <a:t>14</a:t>
            </a:fld>
            <a:endParaRPr lang="en-GB"/>
          </a:p>
        </p:txBody>
      </p:sp>
    </p:spTree>
    <p:extLst>
      <p:ext uri="{BB962C8B-B14F-4D97-AF65-F5344CB8AC3E}">
        <p14:creationId xmlns:p14="http://schemas.microsoft.com/office/powerpoint/2010/main" val="3842232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15</a:t>
            </a:fld>
            <a:endParaRPr lang="en-GB"/>
          </a:p>
        </p:txBody>
      </p:sp>
    </p:spTree>
    <p:extLst>
      <p:ext uri="{BB962C8B-B14F-4D97-AF65-F5344CB8AC3E}">
        <p14:creationId xmlns:p14="http://schemas.microsoft.com/office/powerpoint/2010/main" val="3842232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314388-8808-473C-8BFE-56EBE2B76996}" type="slidenum">
              <a:rPr lang="en-GB" smtClean="0"/>
              <a:t>16</a:t>
            </a:fld>
            <a:endParaRPr lang="en-GB"/>
          </a:p>
        </p:txBody>
      </p:sp>
    </p:spTree>
    <p:extLst>
      <p:ext uri="{BB962C8B-B14F-4D97-AF65-F5344CB8AC3E}">
        <p14:creationId xmlns:p14="http://schemas.microsoft.com/office/powerpoint/2010/main" val="2637094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314388-8808-473C-8BFE-56EBE2B76996}" type="slidenum">
              <a:rPr lang="en-GB" smtClean="0"/>
              <a:t>17</a:t>
            </a:fld>
            <a:endParaRPr lang="en-GB"/>
          </a:p>
        </p:txBody>
      </p:sp>
    </p:spTree>
    <p:extLst>
      <p:ext uri="{BB962C8B-B14F-4D97-AF65-F5344CB8AC3E}">
        <p14:creationId xmlns:p14="http://schemas.microsoft.com/office/powerpoint/2010/main" val="2660222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18</a:t>
            </a:fld>
            <a:endParaRPr lang="en-GB"/>
          </a:p>
        </p:txBody>
      </p:sp>
    </p:spTree>
    <p:extLst>
      <p:ext uri="{BB962C8B-B14F-4D97-AF65-F5344CB8AC3E}">
        <p14:creationId xmlns:p14="http://schemas.microsoft.com/office/powerpoint/2010/main" val="26370946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314388-8808-473C-8BFE-56EBE2B76996}" type="slidenum">
              <a:rPr lang="en-GB" smtClean="0"/>
              <a:t>19</a:t>
            </a:fld>
            <a:endParaRPr lang="en-GB"/>
          </a:p>
        </p:txBody>
      </p:sp>
    </p:spTree>
    <p:extLst>
      <p:ext uri="{BB962C8B-B14F-4D97-AF65-F5344CB8AC3E}">
        <p14:creationId xmlns:p14="http://schemas.microsoft.com/office/powerpoint/2010/main" val="2637094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2</a:t>
            </a:fld>
            <a:endParaRPr lang="en-GB"/>
          </a:p>
        </p:txBody>
      </p:sp>
    </p:spTree>
    <p:extLst>
      <p:ext uri="{BB962C8B-B14F-4D97-AF65-F5344CB8AC3E}">
        <p14:creationId xmlns:p14="http://schemas.microsoft.com/office/powerpoint/2010/main" val="838582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3</a:t>
            </a:fld>
            <a:endParaRPr lang="en-GB"/>
          </a:p>
        </p:txBody>
      </p:sp>
    </p:spTree>
    <p:extLst>
      <p:ext uri="{BB962C8B-B14F-4D97-AF65-F5344CB8AC3E}">
        <p14:creationId xmlns:p14="http://schemas.microsoft.com/office/powerpoint/2010/main" val="1621994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4</a:t>
            </a:fld>
            <a:endParaRPr lang="en-GB"/>
          </a:p>
        </p:txBody>
      </p:sp>
    </p:spTree>
    <p:extLst>
      <p:ext uri="{BB962C8B-B14F-4D97-AF65-F5344CB8AC3E}">
        <p14:creationId xmlns:p14="http://schemas.microsoft.com/office/powerpoint/2010/main" val="1343395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5</a:t>
            </a:fld>
            <a:endParaRPr lang="en-GB"/>
          </a:p>
        </p:txBody>
      </p:sp>
    </p:spTree>
    <p:extLst>
      <p:ext uri="{BB962C8B-B14F-4D97-AF65-F5344CB8AC3E}">
        <p14:creationId xmlns:p14="http://schemas.microsoft.com/office/powerpoint/2010/main" val="2911486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6</a:t>
            </a:fld>
            <a:endParaRPr lang="en-GB"/>
          </a:p>
        </p:txBody>
      </p:sp>
    </p:spTree>
    <p:extLst>
      <p:ext uri="{BB962C8B-B14F-4D97-AF65-F5344CB8AC3E}">
        <p14:creationId xmlns:p14="http://schemas.microsoft.com/office/powerpoint/2010/main" val="325982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314388-8808-473C-8BFE-56EBE2B76996}" type="slidenum">
              <a:rPr lang="en-GB" smtClean="0"/>
              <a:t>7</a:t>
            </a:fld>
            <a:endParaRPr lang="en-GB"/>
          </a:p>
        </p:txBody>
      </p:sp>
    </p:spTree>
    <p:extLst>
      <p:ext uri="{BB962C8B-B14F-4D97-AF65-F5344CB8AC3E}">
        <p14:creationId xmlns:p14="http://schemas.microsoft.com/office/powerpoint/2010/main" val="4151771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8</a:t>
            </a:fld>
            <a:endParaRPr lang="en-GB"/>
          </a:p>
        </p:txBody>
      </p:sp>
    </p:spTree>
    <p:extLst>
      <p:ext uri="{BB962C8B-B14F-4D97-AF65-F5344CB8AC3E}">
        <p14:creationId xmlns:p14="http://schemas.microsoft.com/office/powerpoint/2010/main" val="264253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314388-8808-473C-8BFE-56EBE2B76996}" type="slidenum">
              <a:rPr lang="en-GB" smtClean="0"/>
              <a:t>9</a:t>
            </a:fld>
            <a:endParaRPr lang="en-GB"/>
          </a:p>
        </p:txBody>
      </p:sp>
    </p:spTree>
    <p:extLst>
      <p:ext uri="{BB962C8B-B14F-4D97-AF65-F5344CB8AC3E}">
        <p14:creationId xmlns:p14="http://schemas.microsoft.com/office/powerpoint/2010/main" val="191439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3C4912-FCDF-4F10-A05B-ACE6081FAA2B}"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013D7-20ED-49DF-A6BE-D2E1586FECAA}" type="slidenum">
              <a:rPr lang="en-GB" smtClean="0"/>
              <a:t>‹#›</a:t>
            </a:fld>
            <a:endParaRPr lang="en-GB"/>
          </a:p>
        </p:txBody>
      </p:sp>
    </p:spTree>
    <p:extLst>
      <p:ext uri="{BB962C8B-B14F-4D97-AF65-F5344CB8AC3E}">
        <p14:creationId xmlns:p14="http://schemas.microsoft.com/office/powerpoint/2010/main" val="1426274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3C4912-FCDF-4F10-A05B-ACE6081FAA2B}"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013D7-20ED-49DF-A6BE-D2E1586FECAA}" type="slidenum">
              <a:rPr lang="en-GB" smtClean="0"/>
              <a:t>‹#›</a:t>
            </a:fld>
            <a:endParaRPr lang="en-GB"/>
          </a:p>
        </p:txBody>
      </p:sp>
    </p:spTree>
    <p:extLst>
      <p:ext uri="{BB962C8B-B14F-4D97-AF65-F5344CB8AC3E}">
        <p14:creationId xmlns:p14="http://schemas.microsoft.com/office/powerpoint/2010/main" val="1753432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3C4912-FCDF-4F10-A05B-ACE6081FAA2B}"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013D7-20ED-49DF-A6BE-D2E1586FECAA}" type="slidenum">
              <a:rPr lang="en-GB" smtClean="0"/>
              <a:t>‹#›</a:t>
            </a:fld>
            <a:endParaRPr lang="en-GB"/>
          </a:p>
        </p:txBody>
      </p:sp>
    </p:spTree>
    <p:extLst>
      <p:ext uri="{BB962C8B-B14F-4D97-AF65-F5344CB8AC3E}">
        <p14:creationId xmlns:p14="http://schemas.microsoft.com/office/powerpoint/2010/main" val="11357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3C4912-FCDF-4F10-A05B-ACE6081FAA2B}"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013D7-20ED-49DF-A6BE-D2E1586FECAA}" type="slidenum">
              <a:rPr lang="en-GB" smtClean="0"/>
              <a:t>‹#›</a:t>
            </a:fld>
            <a:endParaRPr lang="en-GB"/>
          </a:p>
        </p:txBody>
      </p:sp>
    </p:spTree>
    <p:extLst>
      <p:ext uri="{BB962C8B-B14F-4D97-AF65-F5344CB8AC3E}">
        <p14:creationId xmlns:p14="http://schemas.microsoft.com/office/powerpoint/2010/main" val="1921879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C4912-FCDF-4F10-A05B-ACE6081FAA2B}"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013D7-20ED-49DF-A6BE-D2E1586FECAA}" type="slidenum">
              <a:rPr lang="en-GB" smtClean="0"/>
              <a:t>‹#›</a:t>
            </a:fld>
            <a:endParaRPr lang="en-GB"/>
          </a:p>
        </p:txBody>
      </p:sp>
    </p:spTree>
    <p:extLst>
      <p:ext uri="{BB962C8B-B14F-4D97-AF65-F5344CB8AC3E}">
        <p14:creationId xmlns:p14="http://schemas.microsoft.com/office/powerpoint/2010/main" val="268564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3C4912-FCDF-4F10-A05B-ACE6081FAA2B}"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E013D7-20ED-49DF-A6BE-D2E1586FECAA}" type="slidenum">
              <a:rPr lang="en-GB" smtClean="0"/>
              <a:t>‹#›</a:t>
            </a:fld>
            <a:endParaRPr lang="en-GB"/>
          </a:p>
        </p:txBody>
      </p:sp>
    </p:spTree>
    <p:extLst>
      <p:ext uri="{BB962C8B-B14F-4D97-AF65-F5344CB8AC3E}">
        <p14:creationId xmlns:p14="http://schemas.microsoft.com/office/powerpoint/2010/main" val="302958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3C4912-FCDF-4F10-A05B-ACE6081FAA2B}" type="datetimeFigureOut">
              <a:rPr lang="en-GB" smtClean="0"/>
              <a:t>27/06/2019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E013D7-20ED-49DF-A6BE-D2E1586FECAA}" type="slidenum">
              <a:rPr lang="en-GB" smtClean="0"/>
              <a:t>‹#›</a:t>
            </a:fld>
            <a:endParaRPr lang="en-GB"/>
          </a:p>
        </p:txBody>
      </p:sp>
    </p:spTree>
    <p:extLst>
      <p:ext uri="{BB962C8B-B14F-4D97-AF65-F5344CB8AC3E}">
        <p14:creationId xmlns:p14="http://schemas.microsoft.com/office/powerpoint/2010/main" val="832441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3C4912-FCDF-4F10-A05B-ACE6081FAA2B}" type="datetimeFigureOut">
              <a:rPr lang="en-GB" smtClean="0"/>
              <a:t>27/06/2019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E013D7-20ED-49DF-A6BE-D2E1586FECAA}" type="slidenum">
              <a:rPr lang="en-GB" smtClean="0"/>
              <a:t>‹#›</a:t>
            </a:fld>
            <a:endParaRPr lang="en-GB"/>
          </a:p>
        </p:txBody>
      </p:sp>
    </p:spTree>
    <p:extLst>
      <p:ext uri="{BB962C8B-B14F-4D97-AF65-F5344CB8AC3E}">
        <p14:creationId xmlns:p14="http://schemas.microsoft.com/office/powerpoint/2010/main" val="1173217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C4912-FCDF-4F10-A05B-ACE6081FAA2B}" type="datetimeFigureOut">
              <a:rPr lang="en-GB" smtClean="0"/>
              <a:t>27/06/2019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E013D7-20ED-49DF-A6BE-D2E1586FECAA}" type="slidenum">
              <a:rPr lang="en-GB" smtClean="0"/>
              <a:t>‹#›</a:t>
            </a:fld>
            <a:endParaRPr lang="en-GB"/>
          </a:p>
        </p:txBody>
      </p:sp>
    </p:spTree>
    <p:extLst>
      <p:ext uri="{BB962C8B-B14F-4D97-AF65-F5344CB8AC3E}">
        <p14:creationId xmlns:p14="http://schemas.microsoft.com/office/powerpoint/2010/main" val="148302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3C4912-FCDF-4F10-A05B-ACE6081FAA2B}"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E013D7-20ED-49DF-A6BE-D2E1586FECAA}" type="slidenum">
              <a:rPr lang="en-GB" smtClean="0"/>
              <a:t>‹#›</a:t>
            </a:fld>
            <a:endParaRPr lang="en-GB"/>
          </a:p>
        </p:txBody>
      </p:sp>
    </p:spTree>
    <p:extLst>
      <p:ext uri="{BB962C8B-B14F-4D97-AF65-F5344CB8AC3E}">
        <p14:creationId xmlns:p14="http://schemas.microsoft.com/office/powerpoint/2010/main" val="398315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3C4912-FCDF-4F10-A05B-ACE6081FAA2B}"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E013D7-20ED-49DF-A6BE-D2E1586FECAA}" type="slidenum">
              <a:rPr lang="en-GB" smtClean="0"/>
              <a:t>‹#›</a:t>
            </a:fld>
            <a:endParaRPr lang="en-GB"/>
          </a:p>
        </p:txBody>
      </p:sp>
    </p:spTree>
    <p:extLst>
      <p:ext uri="{BB962C8B-B14F-4D97-AF65-F5344CB8AC3E}">
        <p14:creationId xmlns:p14="http://schemas.microsoft.com/office/powerpoint/2010/main" val="543856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C4912-FCDF-4F10-A05B-ACE6081FAA2B}" type="datetimeFigureOut">
              <a:rPr lang="en-GB" smtClean="0"/>
              <a:t>27/06/2019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013D7-20ED-49DF-A6BE-D2E1586FECAA}" type="slidenum">
              <a:rPr lang="en-GB" smtClean="0"/>
              <a:t>‹#›</a:t>
            </a:fld>
            <a:endParaRPr lang="en-GB"/>
          </a:p>
        </p:txBody>
      </p:sp>
    </p:spTree>
    <p:extLst>
      <p:ext uri="{BB962C8B-B14F-4D97-AF65-F5344CB8AC3E}">
        <p14:creationId xmlns:p14="http://schemas.microsoft.com/office/powerpoint/2010/main" val="2454429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slide" Target="slide2.xml"/><Relationship Id="rId21" Type="http://schemas.openxmlformats.org/officeDocument/2006/relationships/image" Target="../media/image1.png"/><Relationship Id="rId7" Type="http://schemas.openxmlformats.org/officeDocument/2006/relationships/slide" Target="slide6.xml"/><Relationship Id="rId12" Type="http://schemas.openxmlformats.org/officeDocument/2006/relationships/slide" Target="slide11.xml"/><Relationship Id="rId17" Type="http://schemas.openxmlformats.org/officeDocument/2006/relationships/slide" Target="slide16.xml"/><Relationship Id="rId2" Type="http://schemas.openxmlformats.org/officeDocument/2006/relationships/notesSlide" Target="../notesSlides/notesSlide1.xml"/><Relationship Id="rId16" Type="http://schemas.openxmlformats.org/officeDocument/2006/relationships/slide" Target="slide15.xml"/><Relationship Id="rId20" Type="http://schemas.openxmlformats.org/officeDocument/2006/relationships/slide" Target="slide19.xml"/><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slide" Target="slide4.xml"/><Relationship Id="rId15" Type="http://schemas.openxmlformats.org/officeDocument/2006/relationships/slide" Target="slide14.xml"/><Relationship Id="rId10" Type="http://schemas.openxmlformats.org/officeDocument/2006/relationships/slide" Target="slide9.xml"/><Relationship Id="rId19" Type="http://schemas.openxmlformats.org/officeDocument/2006/relationships/slide" Target="slide18.xml"/><Relationship Id="rId4" Type="http://schemas.openxmlformats.org/officeDocument/2006/relationships/slide" Target="slide3.xml"/><Relationship Id="rId9" Type="http://schemas.openxmlformats.org/officeDocument/2006/relationships/slide" Target="slide8.xml"/><Relationship Id="rId14" Type="http://schemas.openxmlformats.org/officeDocument/2006/relationships/slide" Target="slide13.xml"/><Relationship Id="rId22"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hyperlink" Target="https://www.communitybook.org/organisation/181" TargetMode="External"/><Relationship Id="rId13" Type="http://schemas.openxmlformats.org/officeDocument/2006/relationships/hyperlink" Target="https://www.google.com/search?safe=strict&amp;q=723+wigan+air+cadets+phone&amp;ludocid=9185886706830595389&amp;sa=X&amp;ved=2ahUKEwjh0Y-3sPneAhWDmLQKHc-PBYEQ6BMwEXoECAsQBg" TargetMode="External"/><Relationship Id="rId3" Type="http://schemas.openxmlformats.org/officeDocument/2006/relationships/hyperlink" Target="mailto:info@wiganarmedforceshq.org.uk" TargetMode="External"/><Relationship Id="rId7" Type="http://schemas.openxmlformats.org/officeDocument/2006/relationships/hyperlink" Target="http://www.edshomes.org.uk/" TargetMode="External"/><Relationship Id="rId12" Type="http://schemas.openxmlformats.org/officeDocument/2006/relationships/hyperlink" Target="tel:0161%20223%207171" TargetMode="External"/><Relationship Id="rId17" Type="http://schemas.openxmlformats.org/officeDocument/2006/relationships/image" Target="../media/image1.png"/><Relationship Id="rId2" Type="http://schemas.openxmlformats.org/officeDocument/2006/relationships/notesSlide" Target="../notesSlides/notesSlide10.xml"/><Relationship Id="rId16" Type="http://schemas.openxmlformats.org/officeDocument/2006/relationships/hyperlink" Target="mailto:info@wwtw.org.uk" TargetMode="External"/><Relationship Id="rId1" Type="http://schemas.openxmlformats.org/officeDocument/2006/relationships/slideLayout" Target="../slideLayouts/slideLayout7.xml"/><Relationship Id="rId6" Type="http://schemas.openxmlformats.org/officeDocument/2006/relationships/hyperlink" Target="https://www.communitybook.org/organisation/676" TargetMode="External"/><Relationship Id="rId11" Type="http://schemas.openxmlformats.org/officeDocument/2006/relationships/hyperlink" Target="mailto:greater.manchester@ssafa.org.uk" TargetMode="External"/><Relationship Id="rId5" Type="http://schemas.openxmlformats.org/officeDocument/2006/relationships/hyperlink" Target="mailto:samantha.thompson@samshub.org" TargetMode="External"/><Relationship Id="rId15" Type="http://schemas.openxmlformats.org/officeDocument/2006/relationships/hyperlink" Target="tel:01263863900" TargetMode="External"/><Relationship Id="rId10" Type="http://schemas.openxmlformats.org/officeDocument/2006/relationships/hyperlink" Target="mailto:jmcnamara@britishlegion.org.uk" TargetMode="External"/><Relationship Id="rId4" Type="http://schemas.openxmlformats.org/officeDocument/2006/relationships/hyperlink" Target="https://www.communitybook.org/organisation/954" TargetMode="External"/><Relationship Id="rId9" Type="http://schemas.openxmlformats.org/officeDocument/2006/relationships/hyperlink" Target="mailto:C.Morgan@wigan.gov.uk" TargetMode="External"/><Relationship Id="rId14" Type="http://schemas.openxmlformats.org/officeDocument/2006/relationships/hyperlink" Target="https://walkingwiththewounded.org.uk/"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mailto:thebridgeatleigh@gmail.com" TargetMode="External"/><Relationship Id="rId13" Type="http://schemas.openxmlformats.org/officeDocument/2006/relationships/hyperlink" Target="http://www.unifycu.org/" TargetMode="External"/><Relationship Id="rId18" Type="http://schemas.openxmlformats.org/officeDocument/2006/relationships/image" Target="../media/image1.png"/><Relationship Id="rId3" Type="http://schemas.openxmlformats.org/officeDocument/2006/relationships/hyperlink" Target="mailto:enquiries@thebrick.org.uk" TargetMode="External"/><Relationship Id="rId7" Type="http://schemas.openxmlformats.org/officeDocument/2006/relationships/hyperlink" Target="https://do-it.org/organisations/leigh-caring-kitchen" TargetMode="External"/><Relationship Id="rId12" Type="http://schemas.openxmlformats.org/officeDocument/2006/relationships/hyperlink" Target="https://www.communitybook.org/organisation/102" TargetMode="External"/><Relationship Id="rId17" Type="http://schemas.openxmlformats.org/officeDocument/2006/relationships/hyperlink" Target="https://www.communitybook.org/organisation/162" TargetMode="External"/><Relationship Id="rId2" Type="http://schemas.openxmlformats.org/officeDocument/2006/relationships/notesSlide" Target="../notesSlides/notesSlide11.xml"/><Relationship Id="rId16" Type="http://schemas.openxmlformats.org/officeDocument/2006/relationships/hyperlink" Target="http://joiningcommunities.org/" TargetMode="External"/><Relationship Id="rId1" Type="http://schemas.openxmlformats.org/officeDocument/2006/relationships/slideLayout" Target="../slideLayouts/slideLayout7.xml"/><Relationship Id="rId6" Type="http://schemas.openxmlformats.org/officeDocument/2006/relationships/hyperlink" Target="mailto:shirley@foodpositive.co.uk" TargetMode="External"/><Relationship Id="rId11" Type="http://schemas.openxmlformats.org/officeDocument/2006/relationships/hyperlink" Target="mailto:c.whittle@cawb.org.uk" TargetMode="External"/><Relationship Id="rId5" Type="http://schemas.openxmlformats.org/officeDocument/2006/relationships/hyperlink" Target="http://www.realjunkfoodprojectwigan.org.uk/cafes.html" TargetMode="External"/><Relationship Id="rId15" Type="http://schemas.openxmlformats.org/officeDocument/2006/relationships/hyperlink" Target="mailto:info@joiningcommunities.org" TargetMode="External"/><Relationship Id="rId10" Type="http://schemas.openxmlformats.org/officeDocument/2006/relationships/hyperlink" Target="mailto:advice@cawb.org.uk" TargetMode="External"/><Relationship Id="rId4" Type="http://schemas.openxmlformats.org/officeDocument/2006/relationships/hyperlink" Target="https://www.communitybook.org/organisation/88" TargetMode="External"/><Relationship Id="rId9" Type="http://schemas.openxmlformats.org/officeDocument/2006/relationships/hyperlink" Target="https://www.communitybook.org/organisation/307" TargetMode="External"/><Relationship Id="rId14" Type="http://schemas.openxmlformats.org/officeDocument/2006/relationships/hyperlink" Target="mailto:info@unifycu.org"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mailto:info@storehouseproject.org" TargetMode="External"/><Relationship Id="rId3" Type="http://schemas.openxmlformats.org/officeDocument/2006/relationships/image" Target="../media/image3.png"/><Relationship Id="rId7" Type="http://schemas.openxmlformats.org/officeDocument/2006/relationships/hyperlink" Target="https://www.communitybook.org/organisation/104"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mailto:info@athertonleigh.foodbank.org.uk" TargetMode="External"/><Relationship Id="rId5" Type="http://schemas.openxmlformats.org/officeDocument/2006/relationships/hyperlink" Target="https://www.communitybook.org/organisation/537" TargetMode="External"/><Relationship Id="rId10" Type="http://schemas.openxmlformats.org/officeDocument/2006/relationships/hyperlink" Target="http://wellwomencentre.co.uk/" TargetMode="External"/><Relationship Id="rId4" Type="http://schemas.openxmlformats.org/officeDocument/2006/relationships/hyperlink" Target="mailto:admin@wiganfamilywelfare.co.uk" TargetMode="External"/><Relationship Id="rId9" Type="http://schemas.openxmlformats.org/officeDocument/2006/relationships/hyperlink" Target="https://www.communitybook.org/organisation/421"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mailto:voiceandengagement@wigan.gov.uk" TargetMode="External"/><Relationship Id="rId13" Type="http://schemas.openxmlformats.org/officeDocument/2006/relationships/hyperlink" Target="https://www.communitybook.org/organisation/846" TargetMode="External"/><Relationship Id="rId18" Type="http://schemas.openxmlformats.org/officeDocument/2006/relationships/hyperlink" Target="mailto:muslimjewish@googlemail.com" TargetMode="External"/><Relationship Id="rId3" Type="http://schemas.openxmlformats.org/officeDocument/2006/relationships/hyperlink" Target="mailto:emma@swapwigan.org" TargetMode="External"/><Relationship Id="rId7" Type="http://schemas.openxmlformats.org/officeDocument/2006/relationships/hyperlink" Target="https://www.wigan.gov.uk/LINC2/Have-a-say/Global-friends.aspx" TargetMode="External"/><Relationship Id="rId12" Type="http://schemas.openxmlformats.org/officeDocument/2006/relationships/hyperlink" Target="mailto:lasarsleigh1@gmail.com" TargetMode="External"/><Relationship Id="rId17" Type="http://schemas.openxmlformats.org/officeDocument/2006/relationships/hyperlink" Target="https://www.wigan.gov.uk/Business/Professionals/Educational-support/Ethnic-Minorities-Achievement-Service-(EMAS).aspx" TargetMode="External"/><Relationship Id="rId2" Type="http://schemas.openxmlformats.org/officeDocument/2006/relationships/notesSlide" Target="../notesSlides/notesSlide13.xml"/><Relationship Id="rId16" Type="http://schemas.openxmlformats.org/officeDocument/2006/relationships/hyperlink" Target="https://www.communitybook.org/organisation/731" TargetMode="External"/><Relationship Id="rId20"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mailto:mepnel@gmail.com" TargetMode="External"/><Relationship Id="rId11" Type="http://schemas.openxmlformats.org/officeDocument/2006/relationships/hyperlink" Target="http://www.standuptoracism.org.uk/" TargetMode="External"/><Relationship Id="rId5" Type="http://schemas.openxmlformats.org/officeDocument/2006/relationships/hyperlink" Target="https://www.facebook.com/HeskethEmporium/" TargetMode="External"/><Relationship Id="rId15" Type="http://schemas.openxmlformats.org/officeDocument/2006/relationships/hyperlink" Target="mailto:naomistorey08@gmail.com" TargetMode="External"/><Relationship Id="rId10" Type="http://schemas.openxmlformats.org/officeDocument/2006/relationships/hyperlink" Target="https://www.communitybook.org/organisation/418" TargetMode="External"/><Relationship Id="rId19" Type="http://schemas.openxmlformats.org/officeDocument/2006/relationships/hyperlink" Target="https://www.muslimjewish.org.uk/index.html" TargetMode="External"/><Relationship Id="rId4" Type="http://schemas.openxmlformats.org/officeDocument/2006/relationships/hyperlink" Target="https://www.communitybook.org/organisation/387" TargetMode="External"/><Relationship Id="rId9" Type="http://schemas.openxmlformats.org/officeDocument/2006/relationships/hyperlink" Target="https://stmarksnewtown.com/vision/" TargetMode="External"/><Relationship Id="rId14" Type="http://schemas.openxmlformats.org/officeDocument/2006/relationships/hyperlink" Target="mailto:contactus@redcross.org.uk"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dioceseofsalford.org.uk/" TargetMode="External"/><Relationship Id="rId13" Type="http://schemas.openxmlformats.org/officeDocument/2006/relationships/hyperlink" Target="http://www.wiganspiritualistchurch.btik.com/" TargetMode="External"/><Relationship Id="rId3" Type="http://schemas.openxmlformats.org/officeDocument/2006/relationships/hyperlink" Target="https://tellmamauk.org/about-us/" TargetMode="External"/><Relationship Id="rId7" Type="http://schemas.openxmlformats.org/officeDocument/2006/relationships/hyperlink" Target="mailto:info@churchwigan.uk" TargetMode="External"/><Relationship Id="rId12" Type="http://schemas.openxmlformats.org/officeDocument/2006/relationships/hyperlink" Target="mailto:info@jah-jireh.org"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churchwigan.uk/" TargetMode="External"/><Relationship Id="rId11" Type="http://schemas.openxmlformats.org/officeDocument/2006/relationships/hyperlink" Target="http://www.jah-jireh.org/contact-us/" TargetMode="External"/><Relationship Id="rId5" Type="http://schemas.openxmlformats.org/officeDocument/2006/relationships/hyperlink" Target="mailto:saf_ba@hotmail.co.uk" TargetMode="External"/><Relationship Id="rId15" Type="http://schemas.openxmlformats.org/officeDocument/2006/relationships/image" Target="../media/image3.png"/><Relationship Id="rId10" Type="http://schemas.openxmlformats.org/officeDocument/2006/relationships/hyperlink" Target="mailto:communications@dioceseofsalford.org.uk" TargetMode="External"/><Relationship Id="rId4" Type="http://schemas.openxmlformats.org/officeDocument/2006/relationships/hyperlink" Target="mailto:fakrul@tellmamauk.org" TargetMode="External"/><Relationship Id="rId9" Type="http://schemas.openxmlformats.org/officeDocument/2006/relationships/hyperlink" Target="tel:01618172222" TargetMode="External"/><Relationship Id="rId14" Type="http://schemas.openxmlformats.org/officeDocument/2006/relationships/hyperlink" Target="mailto:thorrx@hotmail.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Robert.Sharpe@wigan.gov.uk"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clicktime.symantec.com/a/1/IhG2euHho-LCs9DoyehLbo1k2F0M7Y0GwtIQ3wQUIv8=?d=Qhh2RjomdqVLFpNdnaiTFPDPInNlBcar6ZUZnWpRcpn3u1U9DzPKgmGkHIB1IAk_sZjmJJZZP0O5UcE69AArc4hwh2M-EhjZQc-Kv_iJ98F47cdWL3m-mkTcbHS384qCl4x1hJucx-L6IKoBAxy0Aa6lqovz0QdL2eO7IfOk58vDMrcwmOSLx8a40lkYYe8YtIfZTiI53xAsFgGGPjuLHclNsw7qxFUHQkr6wX-q7YTh_F8aIinb512vwzt7Z9FWvBAkdDzZhGXNa4bF3QlaY46-4Allj0zRuKU5Qz7c5_52QTU-hN3pjzHwxKNigfnR6tLTK9PS7axR-k3mgBXln58s3yN502AFxDiBldudWAzcPPavjK3c_vFYP57rteA2NEYchuiaH-nCwiKB-buAX-YDYiV-FZ2-SNnA3-dzhSqCyA%3D%3D&amp;u=http://opentable.lgbt/"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communitybook.org/organisation/615" TargetMode="External"/><Relationship Id="rId13" Type="http://schemas.openxmlformats.org/officeDocument/2006/relationships/hyperlink" Target="mailto:VOSproject@mash.org.uk" TargetMode="External"/><Relationship Id="rId18" Type="http://schemas.openxmlformats.org/officeDocument/2006/relationships/hyperlink" Target="https://www.waspi.co.uk/tag/wigan-markfield/" TargetMode="External"/><Relationship Id="rId3" Type="http://schemas.openxmlformats.org/officeDocument/2006/relationships/hyperlink" Target="mailto:emma@swapwigan.org" TargetMode="External"/><Relationship Id="rId21" Type="http://schemas.openxmlformats.org/officeDocument/2006/relationships/hyperlink" Target="http://www.diasdvc.org/about-dias/" TargetMode="External"/><Relationship Id="rId7" Type="http://schemas.openxmlformats.org/officeDocument/2006/relationships/hyperlink" Target="mailto:amandarobinson67@live.co.uk" TargetMode="External"/><Relationship Id="rId12" Type="http://schemas.openxmlformats.org/officeDocument/2006/relationships/hyperlink" Target="https://www.communitybook.org/organisation/402" TargetMode="External"/><Relationship Id="rId17" Type="http://schemas.openxmlformats.org/officeDocument/2006/relationships/hyperlink" Target="https://www.communitybook.org/organisation/490" TargetMode="External"/><Relationship Id="rId2" Type="http://schemas.openxmlformats.org/officeDocument/2006/relationships/notesSlide" Target="../notesSlides/notesSlide16.xml"/><Relationship Id="rId16" Type="http://schemas.openxmlformats.org/officeDocument/2006/relationships/hyperlink" Target="mailto:hq@sigbi.org" TargetMode="External"/><Relationship Id="rId20" Type="http://schemas.openxmlformats.org/officeDocument/2006/relationships/hyperlink" Target="http://wellwomencentre.co.uk/" TargetMode="External"/><Relationship Id="rId1" Type="http://schemas.openxmlformats.org/officeDocument/2006/relationships/slideLayout" Target="../slideLayouts/slideLayout7.xml"/><Relationship Id="rId6" Type="http://schemas.openxmlformats.org/officeDocument/2006/relationships/hyperlink" Target="https://www.communitybook.org/organisation/940" TargetMode="External"/><Relationship Id="rId11" Type="http://schemas.openxmlformats.org/officeDocument/2006/relationships/hyperlink" Target="mailto:stuart_healey@sky.com" TargetMode="External"/><Relationship Id="rId24" Type="http://schemas.openxmlformats.org/officeDocument/2006/relationships/image" Target="../media/image3.png"/><Relationship Id="rId5" Type="http://schemas.openxmlformats.org/officeDocument/2006/relationships/hyperlink" Target="mailto:info@wellbeingwigan.co.uk" TargetMode="External"/><Relationship Id="rId15" Type="http://schemas.openxmlformats.org/officeDocument/2006/relationships/hyperlink" Target="https://sigbi.org/wigan/" TargetMode="External"/><Relationship Id="rId23" Type="http://schemas.openxmlformats.org/officeDocument/2006/relationships/hyperlink" Target="https://www.communitybook.org/organisation/368" TargetMode="External"/><Relationship Id="rId10" Type="http://schemas.openxmlformats.org/officeDocument/2006/relationships/hyperlink" Target="https://www.communitybook.org/organisation/176" TargetMode="External"/><Relationship Id="rId19" Type="http://schemas.openxmlformats.org/officeDocument/2006/relationships/hyperlink" Target="mailto:waspicomms@gmail.com" TargetMode="External"/><Relationship Id="rId4" Type="http://schemas.openxmlformats.org/officeDocument/2006/relationships/hyperlink" Target="https://www.communitybook.org/organisation/387" TargetMode="External"/><Relationship Id="rId9" Type="http://schemas.openxmlformats.org/officeDocument/2006/relationships/hyperlink" Target="mailto:breezenetworkwigan@gmail.com" TargetMode="External"/><Relationship Id="rId14" Type="http://schemas.openxmlformats.org/officeDocument/2006/relationships/hyperlink" Target="https://www.communitybook.org/organisation/606" TargetMode="External"/><Relationship Id="rId22" Type="http://schemas.openxmlformats.org/officeDocument/2006/relationships/hyperlink" Target="mailto:support@diasdvc.org"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communitybook.org/organisation/292" TargetMode="External"/><Relationship Id="rId13" Type="http://schemas.openxmlformats.org/officeDocument/2006/relationships/hyperlink" Target="https://www.stonewall.org.uk/help-advice/whats-my-area" TargetMode="External"/><Relationship Id="rId18" Type="http://schemas.openxmlformats.org/officeDocument/2006/relationships/hyperlink" Target="mailto:info@africanrainbowfamily.org" TargetMode="External"/><Relationship Id="rId3" Type="http://schemas.openxmlformats.org/officeDocument/2006/relationships/hyperlink" Target="mailto:b.youproject@wigan.gov.uk" TargetMode="External"/><Relationship Id="rId7" Type="http://schemas.openxmlformats.org/officeDocument/2006/relationships/hyperlink" Target="mailto:byoupluswigan@gmail.com" TargetMode="External"/><Relationship Id="rId12" Type="http://schemas.openxmlformats.org/officeDocument/2006/relationships/hyperlink" Target="https://www.communitybook.org/organisation/501" TargetMode="External"/><Relationship Id="rId17" Type="http://schemas.openxmlformats.org/officeDocument/2006/relationships/hyperlink" Target="http://lesbianimmigrationsupportgroup.blogspot.com/" TargetMode="External"/><Relationship Id="rId2" Type="http://schemas.openxmlformats.org/officeDocument/2006/relationships/notesSlide" Target="../notesSlides/notesSlide17.xml"/><Relationship Id="rId16" Type="http://schemas.openxmlformats.org/officeDocument/2006/relationships/hyperlink" Target="mailto:lisg.manchester@yahoo.co.uk" TargetMode="External"/><Relationship Id="rId20"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www.lgbtconsortium.org.uk/directory/proud-trust" TargetMode="External"/><Relationship Id="rId11" Type="http://schemas.openxmlformats.org/officeDocument/2006/relationships/hyperlink" Target="mailto:alisonmatthews27@msn.com" TargetMode="External"/><Relationship Id="rId5" Type="http://schemas.openxmlformats.org/officeDocument/2006/relationships/hyperlink" Target="https://www.communitybook.org/organisation/655" TargetMode="External"/><Relationship Id="rId15" Type="http://schemas.openxmlformats.org/officeDocument/2006/relationships/hyperlink" Target="https://www.biphoria.org.uk/" TargetMode="External"/><Relationship Id="rId10" Type="http://schemas.openxmlformats.org/officeDocument/2006/relationships/hyperlink" Target="https://www.communitybook.org/organisation/575" TargetMode="External"/><Relationship Id="rId19" Type="http://schemas.openxmlformats.org/officeDocument/2006/relationships/hyperlink" Target="https://africanrainbowfamily.org/" TargetMode="External"/><Relationship Id="rId4" Type="http://schemas.openxmlformats.org/officeDocument/2006/relationships/hyperlink" Target="mailto:Scott.Williams@wigan.gov.uk" TargetMode="External"/><Relationship Id="rId9" Type="http://schemas.openxmlformats.org/officeDocument/2006/relationships/hyperlink" Target="mailto:james.huyton@manchesterbbo.co.uk" TargetMode="External"/><Relationship Id="rId14" Type="http://schemas.openxmlformats.org/officeDocument/2006/relationships/hyperlink" Target="mailto:mail@biphoria.org.uk"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communitybook.org/organisation/312" TargetMode="External"/><Relationship Id="rId13" Type="http://schemas.openxmlformats.org/officeDocument/2006/relationships/image" Target="../media/image3.png"/><Relationship Id="rId3" Type="http://schemas.openxmlformats.org/officeDocument/2006/relationships/hyperlink" Target="mailto:Emma.Martin@ihlmail.org" TargetMode="External"/><Relationship Id="rId7" Type="http://schemas.openxmlformats.org/officeDocument/2006/relationships/hyperlink" Target="mailto:info@lotusfloweryoga.co.uk" TargetMode="External"/><Relationship Id="rId12" Type="http://schemas.openxmlformats.org/officeDocument/2006/relationships/hyperlink" Target="http://www.mymummydoes.co.uk/"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www.lotusfloweryoga.co.uk/" TargetMode="External"/><Relationship Id="rId11" Type="http://schemas.openxmlformats.org/officeDocument/2006/relationships/hyperlink" Target="https://www.netmums.com/bolton-wigan/local/index/baby-toddler/parent-toddler-groups/wigan" TargetMode="External"/><Relationship Id="rId5" Type="http://schemas.openxmlformats.org/officeDocument/2006/relationships/hyperlink" Target="https://www.communitybook.org/organisation/946" TargetMode="External"/><Relationship Id="rId10" Type="http://schemas.openxmlformats.org/officeDocument/2006/relationships/hyperlink" Target="https://www.communitybook.org/organisation/377" TargetMode="External"/><Relationship Id="rId4" Type="http://schemas.openxmlformats.org/officeDocument/2006/relationships/hyperlink" Target="https://www.communitybook.org/organisation/945" TargetMode="External"/><Relationship Id="rId9" Type="http://schemas.openxmlformats.org/officeDocument/2006/relationships/hyperlink" Target="mailto:enquiries@breastfeedingtogether.co.uk"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mailto:admin@wiganfamilywelfare.co.uk" TargetMode="External"/><Relationship Id="rId3" Type="http://schemas.openxmlformats.org/officeDocument/2006/relationships/hyperlink" Target="https://www.citizensadvice.org.uk/family/living-together-marriage-and-civil-partnership/registering-a-civil-partnership/" TargetMode="External"/><Relationship Id="rId7" Type="http://schemas.openxmlformats.org/officeDocument/2006/relationships/hyperlink" Target="https://www.communitybook.org/organisation/537"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hyperlink" Target="mailto:Alisonmatthews27@msn.com" TargetMode="External"/><Relationship Id="rId11" Type="http://schemas.openxmlformats.org/officeDocument/2006/relationships/image" Target="../media/image3.png"/><Relationship Id="rId5" Type="http://schemas.openxmlformats.org/officeDocument/2006/relationships/hyperlink" Target="https://www.communitybook.org/organisation/501" TargetMode="External"/><Relationship Id="rId10" Type="http://schemas.openxmlformats.org/officeDocument/2006/relationships/hyperlink" Target="https://www.communitybook.org/organisation/268" TargetMode="External"/><Relationship Id="rId4" Type="http://schemas.openxmlformats.org/officeDocument/2006/relationships/hyperlink" Target="https://www.communitybook.org/organisation/102" TargetMode="External"/><Relationship Id="rId9" Type="http://schemas.openxmlformats.org/officeDocument/2006/relationships/hyperlink" Target="mailto:tracy@resolutionsmediation.org"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communitybook.org/organisation/724" TargetMode="External"/><Relationship Id="rId3" Type="http://schemas.openxmlformats.org/officeDocument/2006/relationships/hyperlink" Target="mailto:Tracey.Eccleston@jigsawhomes.org.uk" TargetMode="External"/><Relationship Id="rId7" Type="http://schemas.openxmlformats.org/officeDocument/2006/relationships/hyperlink" Target="mailto:d.bonney@wigan.gov.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voiceandengagement@wigan.gov.uk" TargetMode="External"/><Relationship Id="rId5" Type="http://schemas.openxmlformats.org/officeDocument/2006/relationships/hyperlink" Target="mailto:info@ukyouthparliament.org.uk" TargetMode="External"/><Relationship Id="rId10" Type="http://schemas.openxmlformats.org/officeDocument/2006/relationships/image" Target="../media/image1.png"/><Relationship Id="rId4" Type="http://schemas.openxmlformats.org/officeDocument/2006/relationships/hyperlink" Target="mailto:chris.essex-crosby@ihlmail.org" TargetMode="External"/><Relationship Id="rId9" Type="http://schemas.openxmlformats.org/officeDocument/2006/relationships/hyperlink" Target="mailto:Andrea.Smith@wigan.gov.uk"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mailto:E.Blinston@wigan.gov.uk" TargetMode="External"/><Relationship Id="rId13" Type="http://schemas.openxmlformats.org/officeDocument/2006/relationships/hyperlink" Target="https://www.communitybook.org/organisation/544" TargetMode="External"/><Relationship Id="rId3" Type="http://schemas.openxmlformats.org/officeDocument/2006/relationships/hyperlink" Target="mailto:cedric07@tiscali.co.uk" TargetMode="External"/><Relationship Id="rId7" Type="http://schemas.openxmlformats.org/officeDocument/2006/relationships/hyperlink" Target="mailto:Rachel.Richardson@WiganBoroughCCG.nhs.uk" TargetMode="External"/><Relationship Id="rId12" Type="http://schemas.openxmlformats.org/officeDocument/2006/relationships/hyperlink" Target="mailto:community@wiganwarriors.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wigan.gov.uk/LINC2/Things-to-do/Activities/Youth-Councils.aspx" TargetMode="External"/><Relationship Id="rId11" Type="http://schemas.openxmlformats.org/officeDocument/2006/relationships/hyperlink" Target="mailto:dave-al@mail.com" TargetMode="External"/><Relationship Id="rId5" Type="http://schemas.openxmlformats.org/officeDocument/2006/relationships/hyperlink" Target="mailto:tyssweb@wigan.gov.uk" TargetMode="External"/><Relationship Id="rId15" Type="http://schemas.openxmlformats.org/officeDocument/2006/relationships/image" Target="../media/image1.png"/><Relationship Id="rId10" Type="http://schemas.openxmlformats.org/officeDocument/2006/relationships/hyperlink" Target="https://www.communitybook.org/organisation/249" TargetMode="External"/><Relationship Id="rId4" Type="http://schemas.openxmlformats.org/officeDocument/2006/relationships/hyperlink" Target="https://www.communitybook.org/organisation/831" TargetMode="External"/><Relationship Id="rId9" Type="http://schemas.openxmlformats.org/officeDocument/2006/relationships/hyperlink" Target="mailto:jimlatham1@virginmedia.com" TargetMode="External"/><Relationship Id="rId14" Type="http://schemas.openxmlformats.org/officeDocument/2006/relationships/hyperlink" Target="mailto:wigan@kingschurchlife.co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D.Simmons@wigan.gov.uk" TargetMode="External"/><Relationship Id="rId13" Type="http://schemas.openxmlformats.org/officeDocument/2006/relationships/hyperlink" Target="https://www.communitybook.org/organisation/745" TargetMode="External"/><Relationship Id="rId18" Type="http://schemas.openxmlformats.org/officeDocument/2006/relationships/hyperlink" Target="https://www.communitybook.org/organisation/115" TargetMode="External"/><Relationship Id="rId3" Type="http://schemas.openxmlformats.org/officeDocument/2006/relationships/hyperlink" Target="mailto:contact@pensionerslink.org.uk" TargetMode="External"/><Relationship Id="rId7" Type="http://schemas.openxmlformats.org/officeDocument/2006/relationships/hyperlink" Target="https://www.communitybook.org/organisation/171" TargetMode="External"/><Relationship Id="rId12" Type="http://schemas.openxmlformats.org/officeDocument/2006/relationships/hyperlink" Target="mailto:david@oomph-wellness.org" TargetMode="External"/><Relationship Id="rId17" Type="http://schemas.openxmlformats.org/officeDocument/2006/relationships/hyperlink" Target="mailto:Transitionevent@wigan.gov.uk" TargetMode="External"/><Relationship Id="rId2" Type="http://schemas.openxmlformats.org/officeDocument/2006/relationships/notesSlide" Target="../notesSlides/notesSlide4.xml"/><Relationship Id="rId16" Type="http://schemas.openxmlformats.org/officeDocument/2006/relationships/hyperlink" Target="mailto:musicinmind123@gmail.com" TargetMode="External"/><Relationship Id="rId1" Type="http://schemas.openxmlformats.org/officeDocument/2006/relationships/slideLayout" Target="../slideLayouts/slideLayout2.xml"/><Relationship Id="rId6" Type="http://schemas.openxmlformats.org/officeDocument/2006/relationships/hyperlink" Target="mailto:enquiries@ageukwiganborough.org.uk" TargetMode="External"/><Relationship Id="rId11" Type="http://schemas.openxmlformats.org/officeDocument/2006/relationships/hyperlink" Target="https://www.communitybook.org/organisation/322" TargetMode="External"/><Relationship Id="rId5" Type="http://schemas.openxmlformats.org/officeDocument/2006/relationships/hyperlink" Target="https://www.ageuk.org.uk/wiganborough/about-us/" TargetMode="External"/><Relationship Id="rId15" Type="http://schemas.openxmlformats.org/officeDocument/2006/relationships/hyperlink" Target="https://www.communitybook.org/organisation/827" TargetMode="External"/><Relationship Id="rId10" Type="http://schemas.openxmlformats.org/officeDocument/2006/relationships/hyperlink" Target="mailto:info@hopeviewsensoryfarm.co.uk" TargetMode="External"/><Relationship Id="rId19" Type="http://schemas.openxmlformats.org/officeDocument/2006/relationships/image" Target="../media/image1.png"/><Relationship Id="rId4" Type="http://schemas.openxmlformats.org/officeDocument/2006/relationships/hyperlink" Target="https://www.communitybook.org/organisation/870" TargetMode="External"/><Relationship Id="rId9" Type="http://schemas.openxmlformats.org/officeDocument/2006/relationships/hyperlink" Target="http://www.hopeviewsensoryfarm.co.uk/" TargetMode="External"/><Relationship Id="rId14" Type="http://schemas.openxmlformats.org/officeDocument/2006/relationships/hyperlink" Target="mailto:members.wiganu3a@gmail.co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communitybook.org/organisation/50" TargetMode="External"/><Relationship Id="rId13" Type="http://schemas.openxmlformats.org/officeDocument/2006/relationships/hyperlink" Target="mailto:enquiries@bridgewater.nhs.uk" TargetMode="External"/><Relationship Id="rId3" Type="http://schemas.openxmlformats.org/officeDocument/2006/relationships/hyperlink" Target="mailto:D.Dowd@wigan.gov.uk" TargetMode="External"/><Relationship Id="rId7" Type="http://schemas.openxmlformats.org/officeDocument/2006/relationships/hyperlink" Target="mailto:hazel@greenslatefarm.org.uk" TargetMode="External"/><Relationship Id="rId12" Type="http://schemas.openxmlformats.org/officeDocument/2006/relationships/hyperlink" Target="http://www.bridgewater.nhs.uk/ashtonleighwigan/adultlearningdisabilitynursing/" TargetMode="External"/><Relationship Id="rId17" Type="http://schemas.openxmlformats.org/officeDocument/2006/relationships/image" Target="../media/image1.png"/><Relationship Id="rId2" Type="http://schemas.openxmlformats.org/officeDocument/2006/relationships/notesSlide" Target="../notesSlides/notesSlide5.xml"/><Relationship Id="rId16" Type="http://schemas.openxmlformats.org/officeDocument/2006/relationships/hyperlink" Target="mailto:info@skilscic.co.uk" TargetMode="External"/><Relationship Id="rId1" Type="http://schemas.openxmlformats.org/officeDocument/2006/relationships/slideLayout" Target="../slideLayouts/slideLayout2.xml"/><Relationship Id="rId6" Type="http://schemas.openxmlformats.org/officeDocument/2006/relationships/hyperlink" Target="mailto:terry@stepscic.co.uk" TargetMode="External"/><Relationship Id="rId11" Type="http://schemas.openxmlformats.org/officeDocument/2006/relationships/hyperlink" Target="https://www.communitybook.org/organisation/428" TargetMode="External"/><Relationship Id="rId5" Type="http://schemas.openxmlformats.org/officeDocument/2006/relationships/hyperlink" Target="https://www.communitybook.org/organisation/594" TargetMode="External"/><Relationship Id="rId15" Type="http://schemas.openxmlformats.org/officeDocument/2006/relationships/hyperlink" Target="mailto:Denise.Williams@skilscic.co.uk" TargetMode="External"/><Relationship Id="rId10" Type="http://schemas.openxmlformats.org/officeDocument/2006/relationships/hyperlink" Target="mailto:arpeergroup@outlook.com" TargetMode="External"/><Relationship Id="rId4" Type="http://schemas.openxmlformats.org/officeDocument/2006/relationships/hyperlink" Target="mailto:Anthony.Hill@wigan.gov.uk" TargetMode="External"/><Relationship Id="rId9" Type="http://schemas.openxmlformats.org/officeDocument/2006/relationships/hyperlink" Target="https://clicktime.symantec.com/a/1/7rnRUxHYuzt1tChIjyG1XJd1moF2m77RGj5NXkwXwdQ=?d=_tuUgevm9FmYaL2QGNWTADSyDECOu9WZkJ8YVkVqD9lexcHT6_SbbLieyml_XxxiYgNVx9FhRyFndkOIJT26_i7Wj05j1vKuTo_6MpdqRkDF2Ju9aJpQKyCq68ar7wIgiYAekntSYD3poW1dWmXGwDKPoH0KYaY_71BnrILrFoLrs_RpLqUDaqvQT_h071YIcIed7TNhBDFNznzL3oV8QdUXzr6SWdBwMDNYqF9dgfqgu8e1h2fOkcjABqFoEzq5fdx1v1RAK9t252zSACg3UyIpkLj3NUtF2k54W6YfB8cFOhi6BveRtRjabDbXZvQyhQabdf2eEPU15qidpck9PVQeFu0sMgjm-i0s1Ob2NdOgKYLHxwz9ZCmtkVcZgjeng0s_SwAWvhKrLlz0_63KtFZQX4UJQGtC3Z8%3D&amp;u=https://andrerogerson.wixsite.com/website" TargetMode="External"/><Relationship Id="rId14" Type="http://schemas.openxmlformats.org/officeDocument/2006/relationships/hyperlink" Target="https://www.communitybook.org/organisation/425"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ilva@idsservicescic.co.uk" TargetMode="External"/><Relationship Id="rId13" Type="http://schemas.openxmlformats.org/officeDocument/2006/relationships/hyperlink" Target="https://www.embracewiganandleigh.org.uk/" TargetMode="External"/><Relationship Id="rId18" Type="http://schemas.openxmlformats.org/officeDocument/2006/relationships/hyperlink" Target="https://www.communitybook.org/organisation/289" TargetMode="External"/><Relationship Id="rId3" Type="http://schemas.openxmlformats.org/officeDocument/2006/relationships/hyperlink" Target="mailto:chairman.wiganmstherapycentre@gmail.com" TargetMode="External"/><Relationship Id="rId21" Type="http://schemas.openxmlformats.org/officeDocument/2006/relationships/hyperlink" Target="tel:01942%20824888" TargetMode="External"/><Relationship Id="rId7" Type="http://schemas.openxmlformats.org/officeDocument/2006/relationships/hyperlink" Target="http://www.idsservicescic.co.uk/" TargetMode="External"/><Relationship Id="rId12" Type="http://schemas.openxmlformats.org/officeDocument/2006/relationships/hyperlink" Target="https://www.communitybook.org/organisation/272" TargetMode="External"/><Relationship Id="rId17" Type="http://schemas.openxmlformats.org/officeDocument/2006/relationships/hyperlink" Target="mailto:enquiries@truecolourscic.co.uk" TargetMode="External"/><Relationship Id="rId2" Type="http://schemas.openxmlformats.org/officeDocument/2006/relationships/notesSlide" Target="../notesSlides/notesSlide6.xml"/><Relationship Id="rId16" Type="http://schemas.openxmlformats.org/officeDocument/2006/relationships/hyperlink" Target="http://www.truecolourscic.co.uk/" TargetMode="External"/><Relationship Id="rId20" Type="http://schemas.openxmlformats.org/officeDocument/2006/relationships/hyperlink" Target="https://www.think-ahead.org.uk/Who-we-are" TargetMode="External"/><Relationship Id="rId1" Type="http://schemas.openxmlformats.org/officeDocument/2006/relationships/slideLayout" Target="../slideLayouts/slideLayout7.xml"/><Relationship Id="rId6" Type="http://schemas.openxmlformats.org/officeDocument/2006/relationships/hyperlink" Target="mailto:admin@megstars.org" TargetMode="External"/><Relationship Id="rId11" Type="http://schemas.openxmlformats.org/officeDocument/2006/relationships/hyperlink" Target="mailto:info@my-life.org.uk" TargetMode="External"/><Relationship Id="rId5" Type="http://schemas.openxmlformats.org/officeDocument/2006/relationships/hyperlink" Target="mailto:peertopeer@wiganwellbeing.org.uk" TargetMode="External"/><Relationship Id="rId15" Type="http://schemas.openxmlformats.org/officeDocument/2006/relationships/hyperlink" Target="https://www.communitybook.org/organisation/19" TargetMode="External"/><Relationship Id="rId10" Type="http://schemas.openxmlformats.org/officeDocument/2006/relationships/hyperlink" Target="http://www.my-life.org.uk/" TargetMode="External"/><Relationship Id="rId19" Type="http://schemas.openxmlformats.org/officeDocument/2006/relationships/hyperlink" Target="mailto:susansheldon@blueyonder.co.uk" TargetMode="External"/><Relationship Id="rId4" Type="http://schemas.openxmlformats.org/officeDocument/2006/relationships/hyperlink" Target="mailto:info@blueresilience.co.uk" TargetMode="External"/><Relationship Id="rId9" Type="http://schemas.openxmlformats.org/officeDocument/2006/relationships/hyperlink" Target="https://www.communitybook.org/organisation/47" TargetMode="External"/><Relationship Id="rId14" Type="http://schemas.openxmlformats.org/officeDocument/2006/relationships/hyperlink" Target="mailto:info@embracewiganandleigh.org.uk" TargetMode="External"/><Relationship Id="rId22"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hyperlink" Target="https://papyrus-uk.org/" TargetMode="External"/><Relationship Id="rId13" Type="http://schemas.openxmlformats.org/officeDocument/2006/relationships/hyperlink" Target="https://wiganfamilywelfare.co.uk/" TargetMode="External"/><Relationship Id="rId18" Type="http://schemas.openxmlformats.org/officeDocument/2006/relationships/hyperlink" Target="https://www.communitybook.org/organisation/380" TargetMode="External"/><Relationship Id="rId3" Type="http://schemas.openxmlformats.org/officeDocument/2006/relationships/hyperlink" Target="http://www.sensoriel.co.uk/about-us.html" TargetMode="External"/><Relationship Id="rId7" Type="http://schemas.openxmlformats.org/officeDocument/2006/relationships/hyperlink" Target="https://www.communitybook.org/organisation/530" TargetMode="External"/><Relationship Id="rId12" Type="http://schemas.openxmlformats.org/officeDocument/2006/relationships/hyperlink" Target="mailto:info@winstonswish.org" TargetMode="External"/><Relationship Id="rId17" Type="http://schemas.openxmlformats.org/officeDocument/2006/relationships/hyperlink" Target="mailto:help@dementiabuddy.co.uk" TargetMode="External"/><Relationship Id="rId2" Type="http://schemas.openxmlformats.org/officeDocument/2006/relationships/notesSlide" Target="../notesSlides/notesSlide7.xml"/><Relationship Id="rId16" Type="http://schemas.openxmlformats.org/officeDocument/2006/relationships/hyperlink" Target="http://dementiabuddy.co.uk/" TargetMode="External"/><Relationship Id="rId1" Type="http://schemas.openxmlformats.org/officeDocument/2006/relationships/slideLayout" Target="../slideLayouts/slideLayout7.xml"/><Relationship Id="rId6" Type="http://schemas.openxmlformats.org/officeDocument/2006/relationships/hyperlink" Target="mailto:janet_taylor7@sky.com" TargetMode="External"/><Relationship Id="rId11" Type="http://schemas.openxmlformats.org/officeDocument/2006/relationships/hyperlink" Target="https://www.winstonswish.org/" TargetMode="External"/><Relationship Id="rId5" Type="http://schemas.openxmlformats.org/officeDocument/2006/relationships/hyperlink" Target="https://www.communitybook.org/organisation/389" TargetMode="External"/><Relationship Id="rId15" Type="http://schemas.openxmlformats.org/officeDocument/2006/relationships/hyperlink" Target="mailto:leanonme@wiganfamilywelfare.co.uk" TargetMode="External"/><Relationship Id="rId10" Type="http://schemas.openxmlformats.org/officeDocument/2006/relationships/hyperlink" Target="tel:01925%20572%20444" TargetMode="External"/><Relationship Id="rId19" Type="http://schemas.openxmlformats.org/officeDocument/2006/relationships/image" Target="../media/image1.png"/><Relationship Id="rId4" Type="http://schemas.openxmlformats.org/officeDocument/2006/relationships/hyperlink" Target="mailto:info@sensoriel.co.uk" TargetMode="External"/><Relationship Id="rId9" Type="http://schemas.openxmlformats.org/officeDocument/2006/relationships/hyperlink" Target="mailto:admin@papyrus-uk.org" TargetMode="External"/><Relationship Id="rId14" Type="http://schemas.openxmlformats.org/officeDocument/2006/relationships/hyperlink" Target="tel:01942867888"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communitybook.org/organisation/783" TargetMode="External"/><Relationship Id="rId3" Type="http://schemas.openxmlformats.org/officeDocument/2006/relationships/hyperlink" Target="mailto:byoupluswigan@gmail.com" TargetMode="External"/><Relationship Id="rId7" Type="http://schemas.openxmlformats.org/officeDocument/2006/relationships/hyperlink" Target="mailto:wigan.leigh@spectrum-cic.nhs.uk"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s://www.communitybook.org/organisation/655" TargetMode="External"/><Relationship Id="rId5" Type="http://schemas.openxmlformats.org/officeDocument/2006/relationships/hyperlink" Target="mailto:Scott.Williams@wigan.gov.uk" TargetMode="External"/><Relationship Id="rId10" Type="http://schemas.openxmlformats.org/officeDocument/2006/relationships/image" Target="../media/image1.png"/><Relationship Id="rId4" Type="http://schemas.openxmlformats.org/officeDocument/2006/relationships/hyperlink" Target="https://www.communitybook.org/organisation/292" TargetMode="External"/><Relationship Id="rId9" Type="http://schemas.openxmlformats.org/officeDocument/2006/relationships/hyperlink" Target="http://www.lgbtconsortium.org.uk/directory/proud-trust"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communitybook.org/organisation/550" TargetMode="External"/><Relationship Id="rId3" Type="http://schemas.openxmlformats.org/officeDocument/2006/relationships/hyperlink" Target="mailto:participation@wiganpcf.org.uk" TargetMode="External"/><Relationship Id="rId7" Type="http://schemas.openxmlformats.org/officeDocument/2006/relationships/hyperlink" Target="mailto:info@walyc.org.uk"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clicktime.symantec.com/a/1/d1MhAo3aerzaVUguUljz_mQgGb6_Rsvn1QNqwnpdU88=?d=TrnaYRL5hHAVB4VBJ1wcMkGOuPNNOPuEoGPf3LT2RRlVtJwViNFGgL73TCi_d8AjFyBiWsfD8G2KW4wlUGYalfEQPPw_OGc9j0XAna516ngkQEncNnv8Hn1FGhNUTPX15NrCv_ilb7hiHaHcp38SV7mz36mXnQozEOgyug2d6_UjVtI6GyL82cA0UX5PCWVGjZQeWeAPDUFG6DBmYWQWgXiYgO_8FJ_aVFhwfEcHjeNdCuP0VyRUwhZJecrIjPWFDDei0DzkeTGJSWgA_ZNfaqBwY_4BI2NmO-A8xJqXtm_ZWlxB86c-gyQcZcO0kyN4o5cLEQ7JJ37rOhdVzdppucg6oNaN8AyXpvwkEKZGhMV6lw69_QQ%3D&amp;u=http://www.walyc.org.uk" TargetMode="External"/><Relationship Id="rId11" Type="http://schemas.openxmlformats.org/officeDocument/2006/relationships/image" Target="../media/image1.png"/><Relationship Id="rId5" Type="http://schemas.openxmlformats.org/officeDocument/2006/relationships/hyperlink" Target="https://www.communitybook.org/organisation/203" TargetMode="External"/><Relationship Id="rId10" Type="http://schemas.openxmlformats.org/officeDocument/2006/relationships/hyperlink" Target="mailto:Andrea.Smith@wigan.gov.uk" TargetMode="External"/><Relationship Id="rId4" Type="http://schemas.openxmlformats.org/officeDocument/2006/relationships/hyperlink" Target="mailto:info@wiganandleighcarerscentre.org.uk" TargetMode="External"/><Relationship Id="rId9" Type="http://schemas.openxmlformats.org/officeDocument/2006/relationships/hyperlink" Target="https://www.wigan.gov.uk/Resident/Health-Social-Care/Children-and-young-people/Care-leavers/Right-to-be-heard.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9403" y="1044605"/>
            <a:ext cx="9144000" cy="800219"/>
          </a:xfrm>
          <a:prstGeom prst="rect">
            <a:avLst/>
          </a:prstGeom>
        </p:spPr>
        <p:txBody>
          <a:bodyPr wrap="square">
            <a:spAutoFit/>
          </a:bodyPr>
          <a:lstStyle/>
          <a:p>
            <a:pPr algn="ctr">
              <a:spcBef>
                <a:spcPct val="0"/>
              </a:spcBef>
            </a:pPr>
            <a:r>
              <a:rPr lang="en-GB" sz="1400" b="1" dirty="0">
                <a:solidFill>
                  <a:srgbClr val="92D050"/>
                </a:solidFill>
                <a:latin typeface="Arial" panose="020B0604020202020204" pitchFamily="34" charset="0"/>
                <a:cs typeface="Arial" panose="020B0604020202020204" pitchFamily="34" charset="0"/>
              </a:rPr>
              <a:t>The Equality Act came into force from October 2010 providing a modern, single legal framework with clear law to better tackle disadvantage and discrimination. </a:t>
            </a:r>
          </a:p>
          <a:p>
            <a:pPr algn="ctr">
              <a:spcBef>
                <a:spcPct val="0"/>
              </a:spcBef>
            </a:pPr>
            <a:r>
              <a:rPr lang="en-GB" sz="1400" b="1" dirty="0">
                <a:solidFill>
                  <a:srgbClr val="92D050"/>
                </a:solidFill>
                <a:latin typeface="Arial" panose="020B0604020202020204" pitchFamily="34" charset="0"/>
                <a:cs typeface="Arial" panose="020B0604020202020204" pitchFamily="34" charset="0"/>
              </a:rPr>
              <a:t>Councillor  Paula Wakefield is the Lead Member for Equalities and Domestic Abuse at Wigan Council.</a:t>
            </a:r>
            <a:r>
              <a:rPr lang="en-GB" altLang="en-US" b="1" dirty="0">
                <a:solidFill>
                  <a:srgbClr val="92D050"/>
                </a:solidFill>
                <a:latin typeface="Arial" panose="020B0604020202020204" pitchFamily="34" charset="0"/>
                <a:cs typeface="Arial" panose="020B0604020202020204" pitchFamily="34" charset="0"/>
              </a:rPr>
              <a:t> </a:t>
            </a:r>
          </a:p>
        </p:txBody>
      </p:sp>
      <p:graphicFrame>
        <p:nvGraphicFramePr>
          <p:cNvPr id="15" name="Table 14"/>
          <p:cNvGraphicFramePr>
            <a:graphicFrameLocks noGrp="1"/>
          </p:cNvGraphicFramePr>
          <p:nvPr>
            <p:extLst>
              <p:ext uri="{D42A27DB-BD31-4B8C-83A1-F6EECF244321}">
                <p14:modId xmlns:p14="http://schemas.microsoft.com/office/powerpoint/2010/main" val="1760901864"/>
              </p:ext>
            </p:extLst>
          </p:nvPr>
        </p:nvGraphicFramePr>
        <p:xfrm>
          <a:off x="1037006" y="1844824"/>
          <a:ext cx="7128793" cy="4881228"/>
        </p:xfrm>
        <a:graphic>
          <a:graphicData uri="http://schemas.openxmlformats.org/drawingml/2006/table">
            <a:tbl>
              <a:tblPr firstRow="1" bandRow="1">
                <a:tableStyleId>{8799B23B-EC83-4686-B30A-512413B5E67A}</a:tableStyleId>
              </a:tblPr>
              <a:tblGrid>
                <a:gridCol w="2736304">
                  <a:extLst>
                    <a:ext uri="{9D8B030D-6E8A-4147-A177-3AD203B41FA5}">
                      <a16:colId xmlns:a16="http://schemas.microsoft.com/office/drawing/2014/main" val="20000"/>
                    </a:ext>
                  </a:extLst>
                </a:gridCol>
                <a:gridCol w="1464163">
                  <a:extLst>
                    <a:ext uri="{9D8B030D-6E8A-4147-A177-3AD203B41FA5}">
                      <a16:colId xmlns:a16="http://schemas.microsoft.com/office/drawing/2014/main" val="4149376493"/>
                    </a:ext>
                  </a:extLst>
                </a:gridCol>
                <a:gridCol w="1464163">
                  <a:extLst>
                    <a:ext uri="{9D8B030D-6E8A-4147-A177-3AD203B41FA5}">
                      <a16:colId xmlns:a16="http://schemas.microsoft.com/office/drawing/2014/main" val="2358675539"/>
                    </a:ext>
                  </a:extLst>
                </a:gridCol>
                <a:gridCol w="1464163">
                  <a:extLst>
                    <a:ext uri="{9D8B030D-6E8A-4147-A177-3AD203B41FA5}">
                      <a16:colId xmlns:a16="http://schemas.microsoft.com/office/drawing/2014/main" val="3879670256"/>
                    </a:ext>
                  </a:extLst>
                </a:gridCol>
              </a:tblGrid>
              <a:tr h="302481">
                <a:tc>
                  <a:txBody>
                    <a:bodyPr/>
                    <a:lstStyle/>
                    <a:p>
                      <a:r>
                        <a:rPr lang="en-GB" sz="1400" b="1" dirty="0">
                          <a:solidFill>
                            <a:srgbClr val="0070C0"/>
                          </a:solidFill>
                          <a:latin typeface="Arial" panose="020B0604020202020204" pitchFamily="34" charset="0"/>
                          <a:cs typeface="Arial" panose="020B0604020202020204" pitchFamily="34" charset="0"/>
                        </a:rPr>
                        <a:t>Protected</a:t>
                      </a:r>
                      <a:r>
                        <a:rPr lang="en-GB" sz="1400" b="1" baseline="0" dirty="0">
                          <a:solidFill>
                            <a:srgbClr val="0070C0"/>
                          </a:solidFill>
                          <a:latin typeface="Arial" panose="020B0604020202020204" pitchFamily="34" charset="0"/>
                          <a:cs typeface="Arial" panose="020B0604020202020204" pitchFamily="34" charset="0"/>
                        </a:rPr>
                        <a:t> Characteristic:</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38189">
                <a:tc>
                  <a:txBody>
                    <a:bodyPr/>
                    <a:lstStyle/>
                    <a:p>
                      <a:r>
                        <a:rPr lang="en-GB" sz="1400" b="1" dirty="0">
                          <a:solidFill>
                            <a:srgbClr val="0070C0"/>
                          </a:solidFill>
                          <a:latin typeface="Arial" panose="020B0604020202020204" pitchFamily="34" charset="0"/>
                          <a:cs typeface="Arial" panose="020B0604020202020204" pitchFamily="34" charset="0"/>
                        </a:rPr>
                        <a:t>Youth</a:t>
                      </a: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3"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38189">
                <a:tc>
                  <a:txBody>
                    <a:bodyPr/>
                    <a:lstStyle/>
                    <a:p>
                      <a:r>
                        <a:rPr lang="en-GB" sz="1400" b="1" dirty="0">
                          <a:solidFill>
                            <a:srgbClr val="0070C0"/>
                          </a:solidFill>
                          <a:latin typeface="Arial" panose="020B0604020202020204" pitchFamily="34" charset="0"/>
                          <a:cs typeface="Arial" panose="020B0604020202020204" pitchFamily="34" charset="0"/>
                        </a:rPr>
                        <a:t>Older Persons</a:t>
                      </a: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4"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5" action="ppaction://hlinksldjump"/>
                        </a:rPr>
                        <a:t>Section 2</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94606190"/>
                  </a:ext>
                </a:extLst>
              </a:tr>
              <a:tr h="338189">
                <a:tc>
                  <a:txBody>
                    <a:bodyPr/>
                    <a:lstStyle/>
                    <a:p>
                      <a:r>
                        <a:rPr lang="en-GB" sz="1400" b="1" dirty="0">
                          <a:solidFill>
                            <a:srgbClr val="0070C0"/>
                          </a:solidFill>
                          <a:latin typeface="Arial" panose="020B0604020202020204" pitchFamily="34" charset="0"/>
                          <a:cs typeface="Arial" panose="020B0604020202020204" pitchFamily="34" charset="0"/>
                        </a:rPr>
                        <a:t>Disability</a:t>
                      </a: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6"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7" action="ppaction://hlinksldjump"/>
                        </a:rPr>
                        <a:t>Section 2</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8" action="ppaction://hlinksldjump"/>
                        </a:rPr>
                        <a:t>Section 3</a:t>
                      </a: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38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b="1" dirty="0">
                          <a:solidFill>
                            <a:srgbClr val="0070C0"/>
                          </a:solidFill>
                          <a:latin typeface="Arial" panose="020B0604020202020204" pitchFamily="34" charset="0"/>
                          <a:cs typeface="Arial" panose="020B0604020202020204" pitchFamily="34" charset="0"/>
                        </a:rPr>
                        <a:t>Gender reassignment </a:t>
                      </a: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9"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38189">
                <a:tc>
                  <a:txBody>
                    <a:bodyPr/>
                    <a:lstStyle/>
                    <a:p>
                      <a:r>
                        <a:rPr lang="en-GB" sz="1400" b="1" dirty="0">
                          <a:solidFill>
                            <a:srgbClr val="0070C0"/>
                          </a:solidFill>
                          <a:latin typeface="Arial" panose="020B0604020202020204" pitchFamily="34" charset="0"/>
                          <a:cs typeface="Arial" panose="020B0604020202020204" pitchFamily="34" charset="0"/>
                        </a:rPr>
                        <a:t>Carers </a:t>
                      </a: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10"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38189">
                <a:tc>
                  <a:txBody>
                    <a:bodyPr/>
                    <a:lstStyle/>
                    <a:p>
                      <a:r>
                        <a:rPr lang="en-GB" sz="1400" b="1" dirty="0">
                          <a:solidFill>
                            <a:srgbClr val="0070C0"/>
                          </a:solidFill>
                          <a:latin typeface="Arial" panose="020B0604020202020204" pitchFamily="34" charset="0"/>
                          <a:cs typeface="Arial" panose="020B0604020202020204" pitchFamily="34" charset="0"/>
                        </a:rPr>
                        <a:t>Armed Forces </a:t>
                      </a: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11"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3552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b="1" dirty="0">
                          <a:solidFill>
                            <a:srgbClr val="0070C0"/>
                          </a:solidFill>
                          <a:latin typeface="Arial" panose="020B0604020202020204" pitchFamily="34" charset="0"/>
                          <a:cs typeface="Arial" panose="020B0604020202020204" pitchFamily="34" charset="0"/>
                        </a:rPr>
                        <a:t>Socio Economic Disadvantage</a:t>
                      </a: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12"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13" action="ppaction://hlinksldjump"/>
                        </a:rPr>
                        <a:t>Section 2</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338189">
                <a:tc>
                  <a:txBody>
                    <a:bodyPr/>
                    <a:lstStyle/>
                    <a:p>
                      <a:r>
                        <a:rPr lang="en-GB" sz="1400" b="1" dirty="0">
                          <a:solidFill>
                            <a:srgbClr val="0070C0"/>
                          </a:solidFill>
                          <a:latin typeface="Arial" panose="020B0604020202020204" pitchFamily="34" charset="0"/>
                          <a:cs typeface="Arial" panose="020B0604020202020204" pitchFamily="34" charset="0"/>
                        </a:rPr>
                        <a:t>Ethnicity /</a:t>
                      </a:r>
                      <a:r>
                        <a:rPr lang="en-GB" altLang="en-US" sz="1400" b="1" dirty="0">
                          <a:solidFill>
                            <a:srgbClr val="0070C0"/>
                          </a:solidFill>
                          <a:latin typeface="Arial" panose="020B0604020202020204" pitchFamily="34" charset="0"/>
                          <a:cs typeface="Arial" panose="020B0604020202020204" pitchFamily="34" charset="0"/>
                        </a:rPr>
                        <a:t>Race </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14"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7"/>
                  </a:ext>
                </a:extLst>
              </a:tr>
              <a:tr h="338189">
                <a:tc>
                  <a:txBody>
                    <a:bodyPr/>
                    <a:lstStyle/>
                    <a:p>
                      <a:r>
                        <a:rPr lang="en-GB" sz="1400" b="1" dirty="0">
                          <a:solidFill>
                            <a:srgbClr val="0070C0"/>
                          </a:solidFill>
                          <a:latin typeface="Arial" panose="020B0604020202020204" pitchFamily="34" charset="0"/>
                          <a:cs typeface="Arial" panose="020B0604020202020204" pitchFamily="34" charset="0"/>
                        </a:rPr>
                        <a:t>Region &amp; Belief</a:t>
                      </a:r>
                      <a:r>
                        <a:rPr lang="en-GB" sz="1400" b="1" baseline="0" dirty="0">
                          <a:solidFill>
                            <a:srgbClr val="0070C0"/>
                          </a:solidFill>
                          <a:latin typeface="Arial" panose="020B0604020202020204" pitchFamily="34" charset="0"/>
                          <a:cs typeface="Arial" panose="020B0604020202020204" pitchFamily="34" charset="0"/>
                        </a:rPr>
                        <a:t> </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15"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16" action="ppaction://hlinksldjump"/>
                        </a:rPr>
                        <a:t>Section 2</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8"/>
                  </a:ext>
                </a:extLst>
              </a:tr>
              <a:tr h="338189">
                <a:tc>
                  <a:txBody>
                    <a:bodyPr/>
                    <a:lstStyle/>
                    <a:p>
                      <a:r>
                        <a:rPr lang="en-GB" sz="1400" b="1" dirty="0">
                          <a:solidFill>
                            <a:srgbClr val="0070C0"/>
                          </a:solidFill>
                          <a:latin typeface="Arial" panose="020B0604020202020204" pitchFamily="34" charset="0"/>
                          <a:cs typeface="Arial" panose="020B0604020202020204" pitchFamily="34" charset="0"/>
                        </a:rPr>
                        <a:t>Sex/Gender</a:t>
                      </a: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17"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9"/>
                  </a:ext>
                </a:extLst>
              </a:tr>
              <a:tr h="338189">
                <a:tc>
                  <a:txBody>
                    <a:bodyPr/>
                    <a:lstStyle/>
                    <a:p>
                      <a:r>
                        <a:rPr lang="en-GB" sz="1400" b="1" dirty="0">
                          <a:solidFill>
                            <a:srgbClr val="0070C0"/>
                          </a:solidFill>
                          <a:latin typeface="Arial" panose="020B0604020202020204" pitchFamily="34" charset="0"/>
                          <a:cs typeface="Arial" panose="020B0604020202020204" pitchFamily="34" charset="0"/>
                        </a:rPr>
                        <a:t>Sexual orientation </a:t>
                      </a: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18"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10"/>
                  </a:ext>
                </a:extLst>
              </a:tr>
              <a:tr h="338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400" b="1" dirty="0">
                          <a:solidFill>
                            <a:srgbClr val="0070C0"/>
                          </a:solidFill>
                          <a:latin typeface="Arial" panose="020B0604020202020204" pitchFamily="34" charset="0"/>
                          <a:cs typeface="Arial" panose="020B0604020202020204" pitchFamily="34" charset="0"/>
                        </a:rPr>
                        <a:t>Pregnancy and Maternity </a:t>
                      </a: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19"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11"/>
                  </a:ext>
                </a:extLst>
              </a:tr>
              <a:tr h="338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70C0"/>
                          </a:solidFill>
                          <a:latin typeface="Arial" panose="020B0604020202020204" pitchFamily="34" charset="0"/>
                          <a:cs typeface="Arial" panose="020B0604020202020204" pitchFamily="34" charset="0"/>
                        </a:rPr>
                        <a:t>Civil Partnership/Marriage </a:t>
                      </a:r>
                      <a:endParaRPr lang="en-GB" altLang="en-US" sz="1400" b="1"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1400" b="1" dirty="0">
                          <a:solidFill>
                            <a:srgbClr val="0070C0"/>
                          </a:solidFill>
                          <a:latin typeface="Arial" panose="020B0604020202020204" pitchFamily="34" charset="0"/>
                          <a:cs typeface="Arial" panose="020B0604020202020204" pitchFamily="34" charset="0"/>
                          <a:hlinkClick r:id="rId20" action="ppaction://hlinksldjump"/>
                        </a:rPr>
                        <a:t>Section 1</a:t>
                      </a: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1400" b="1" dirty="0">
                        <a:solidFill>
                          <a:srgbClr val="0070C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12"/>
                  </a:ext>
                </a:extLst>
              </a:tr>
            </a:tbl>
          </a:graphicData>
        </a:graphic>
      </p:graphicFrame>
      <p:sp>
        <p:nvSpPr>
          <p:cNvPr id="18" name="TextBox 1"/>
          <p:cNvSpPr txBox="1">
            <a:spLocks noChangeArrowheads="1"/>
          </p:cNvSpPr>
          <p:nvPr/>
        </p:nvSpPr>
        <p:spPr bwMode="auto">
          <a:xfrm>
            <a:off x="0" y="-268595"/>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400" b="1" dirty="0">
                <a:solidFill>
                  <a:srgbClr val="009BC8"/>
                </a:solidFill>
              </a:rPr>
              <a:t>Equality and Diversity</a:t>
            </a:r>
            <a:r>
              <a:rPr lang="en-GB" altLang="en-US" sz="6000" b="1" dirty="0">
                <a:solidFill>
                  <a:srgbClr val="009BC8"/>
                </a:solidFill>
              </a:rPr>
              <a:t> </a:t>
            </a:r>
            <a:endParaRPr lang="en-GB" altLang="en-US" sz="6000" dirty="0">
              <a:solidFill>
                <a:srgbClr val="009BC8"/>
              </a:solidFill>
            </a:endParaRPr>
          </a:p>
        </p:txBody>
      </p:sp>
      <p:pic>
        <p:nvPicPr>
          <p:cNvPr id="20" name="Picture 19" descr="\\WIG-VMW-P-FS01\User_Homes$\a_prec\LOGOS &amp; SIGNATURES\WiganCouncilcolourlogowithtransparency(45mm).pn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956376" y="116632"/>
            <a:ext cx="924546"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a:extLst>
              <a:ext uri="{FF2B5EF4-FFF2-40B4-BE49-F238E27FC236}">
                <a16:creationId xmlns:a16="http://schemas.microsoft.com/office/drawing/2014/main" id="{143A2AA5-666B-4B81-82AA-F05CF21B388A}"/>
              </a:ext>
            </a:extLst>
          </p:cNvPr>
          <p:cNvPicPr>
            <a:picLocks noChangeAspect="1"/>
          </p:cNvPicPr>
          <p:nvPr/>
        </p:nvPicPr>
        <p:blipFill>
          <a:blip r:embed="rId22">
            <a:extLst>
              <a:ext uri="{28A0092B-C50C-407E-A947-70E740481C1C}">
                <a14:useLocalDpi xmlns:a14="http://schemas.microsoft.com/office/drawing/2010/main" val="0"/>
              </a:ext>
            </a:extLst>
          </a:blip>
          <a:srcRect/>
          <a:stretch>
            <a:fillRect/>
          </a:stretch>
        </p:blipFill>
        <p:spPr bwMode="auto">
          <a:xfrm>
            <a:off x="3487976" y="602374"/>
            <a:ext cx="2168048"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892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835696" y="116632"/>
            <a:ext cx="4896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009BC8"/>
                </a:solidFill>
              </a:rPr>
              <a:t>Armed Forces  Section 1</a:t>
            </a:r>
          </a:p>
          <a:p>
            <a:pPr algn="ctr" eaLnBrk="1" hangingPunct="1">
              <a:spcBef>
                <a:spcPct val="0"/>
              </a:spcBef>
              <a:buFontTx/>
              <a:buNone/>
            </a:pPr>
            <a:r>
              <a:rPr lang="en-GB" altLang="en-US" sz="1200" b="1" dirty="0">
                <a:solidFill>
                  <a:srgbClr val="009BC8"/>
                </a:solidFill>
              </a:rPr>
              <a:t>For military service personnel and veterans </a:t>
            </a:r>
          </a:p>
        </p:txBody>
      </p:sp>
      <p:graphicFrame>
        <p:nvGraphicFramePr>
          <p:cNvPr id="4" name="Table 3"/>
          <p:cNvGraphicFramePr>
            <a:graphicFrameLocks noGrp="1"/>
          </p:cNvGraphicFramePr>
          <p:nvPr>
            <p:extLst>
              <p:ext uri="{D42A27DB-BD31-4B8C-83A1-F6EECF244321}">
                <p14:modId xmlns:p14="http://schemas.microsoft.com/office/powerpoint/2010/main" val="2843366267"/>
              </p:ext>
            </p:extLst>
          </p:nvPr>
        </p:nvGraphicFramePr>
        <p:xfrm>
          <a:off x="0" y="665774"/>
          <a:ext cx="9144000" cy="6192225"/>
        </p:xfrm>
        <a:graphic>
          <a:graphicData uri="http://schemas.openxmlformats.org/drawingml/2006/table">
            <a:tbl>
              <a:tblPr firstRow="1" bandRow="1">
                <a:tableStyleId>{3B4B98B0-60AC-42C2-AFA5-B58CD77FA1E5}</a:tableStyleId>
              </a:tblPr>
              <a:tblGrid>
                <a:gridCol w="1547664">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2691925">
                  <a:extLst>
                    <a:ext uri="{9D8B030D-6E8A-4147-A177-3AD203B41FA5}">
                      <a16:colId xmlns:a16="http://schemas.microsoft.com/office/drawing/2014/main" val="20002"/>
                    </a:ext>
                  </a:extLst>
                </a:gridCol>
                <a:gridCol w="1880075">
                  <a:extLst>
                    <a:ext uri="{9D8B030D-6E8A-4147-A177-3AD203B41FA5}">
                      <a16:colId xmlns:a16="http://schemas.microsoft.com/office/drawing/2014/main" val="20003"/>
                    </a:ext>
                  </a:extLst>
                </a:gridCol>
              </a:tblGrid>
              <a:tr h="237838">
                <a:tc>
                  <a:txBody>
                    <a:bodyPr/>
                    <a:lstStyle/>
                    <a:p>
                      <a:r>
                        <a:rPr lang="en-GB" sz="900" dirty="0">
                          <a:latin typeface="Arial" panose="020B0604020202020204" pitchFamily="34" charset="0"/>
                          <a:cs typeface="Arial" panose="020B0604020202020204" pitchFamily="34" charset="0"/>
                        </a:rPr>
                        <a:t>Who</a:t>
                      </a:r>
                    </a:p>
                  </a:txBody>
                  <a:tcPr/>
                </a:tc>
                <a:tc>
                  <a:txBody>
                    <a:bodyPr/>
                    <a:lstStyle/>
                    <a:p>
                      <a:r>
                        <a:rPr lang="en-GB" sz="900" dirty="0">
                          <a:latin typeface="Arial" panose="020B0604020202020204" pitchFamily="34" charset="0"/>
                          <a:cs typeface="Arial" panose="020B0604020202020204" pitchFamily="34" charset="0"/>
                        </a:rPr>
                        <a:t>What</a:t>
                      </a:r>
                    </a:p>
                  </a:txBody>
                  <a:tcPr/>
                </a:tc>
                <a:tc>
                  <a:txBody>
                    <a:bodyPr/>
                    <a:lstStyle/>
                    <a:p>
                      <a:r>
                        <a:rPr lang="en-GB" sz="900" dirty="0">
                          <a:latin typeface="Arial" panose="020B0604020202020204" pitchFamily="34" charset="0"/>
                          <a:cs typeface="Arial" panose="020B0604020202020204" pitchFamily="34" charset="0"/>
                        </a:rPr>
                        <a:t>Contact</a:t>
                      </a:r>
                    </a:p>
                  </a:txBody>
                  <a:tcPr/>
                </a:tc>
                <a:tc>
                  <a:txBody>
                    <a:bodyPr/>
                    <a:lstStyle/>
                    <a:p>
                      <a:r>
                        <a:rPr lang="en-GB" sz="900"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380540">
                <a:tc>
                  <a:txBody>
                    <a:bodyPr/>
                    <a:lstStyle/>
                    <a:p>
                      <a:r>
                        <a:rPr lang="en-GB" sz="900" b="0" dirty="0">
                          <a:latin typeface="Arial" panose="020B0604020202020204" pitchFamily="34" charset="0"/>
                          <a:cs typeface="Arial" panose="020B0604020202020204" pitchFamily="34" charset="0"/>
                        </a:rPr>
                        <a:t>Armed Forces Forum </a:t>
                      </a:r>
                    </a:p>
                  </a:txBody>
                  <a:tcPr/>
                </a:tc>
                <a:tc>
                  <a:txBody>
                    <a:bodyPr/>
                    <a:lstStyle/>
                    <a:p>
                      <a:r>
                        <a:rPr lang="en-GB" sz="900" b="0" dirty="0">
                          <a:latin typeface="Arial" panose="020B0604020202020204" pitchFamily="34" charset="0"/>
                          <a:cs typeface="Arial" panose="020B0604020202020204" pitchFamily="34" charset="0"/>
                        </a:rPr>
                        <a:t>There are</a:t>
                      </a:r>
                      <a:r>
                        <a:rPr lang="en-GB" sz="900" b="0" baseline="0" dirty="0">
                          <a:latin typeface="Arial" panose="020B0604020202020204" pitchFamily="34" charset="0"/>
                          <a:cs typeface="Arial" panose="020B0604020202020204" pitchFamily="34" charset="0"/>
                        </a:rPr>
                        <a:t> currently no Armed Forces Forum but John Harker is looking to set one up. </a:t>
                      </a:r>
                      <a:endParaRPr lang="en-GB" sz="900" b="0" dirty="0">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John Harker</a:t>
                      </a:r>
                      <a:r>
                        <a:rPr lang="en-GB" sz="900" b="0" baseline="0" dirty="0">
                          <a:latin typeface="Arial" panose="020B0604020202020204" pitchFamily="34" charset="0"/>
                          <a:cs typeface="Arial" panose="020B0604020202020204" pitchFamily="34" charset="0"/>
                        </a:rPr>
                        <a:t>  - Strategic Manager for Armed Forces, Resources Directorate</a:t>
                      </a:r>
                      <a:endParaRPr lang="en-GB" sz="900" b="0" dirty="0">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Molyneux House, School Lane, Wigan WN1 3SE</a:t>
                      </a:r>
                      <a:endParaRPr lang="en-GB" sz="9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523243">
                <a:tc>
                  <a:txBody>
                    <a:bodyPr/>
                    <a:lstStyle/>
                    <a:p>
                      <a:r>
                        <a:rPr lang="en-GB" sz="900" b="0" dirty="0">
                          <a:latin typeface="Arial" panose="020B0604020202020204" pitchFamily="34" charset="0"/>
                          <a:cs typeface="Arial" panose="020B0604020202020204" pitchFamily="34" charset="0"/>
                        </a:rPr>
                        <a:t>Wigan Borough Armed Forces HQ </a:t>
                      </a:r>
                    </a:p>
                  </a:txBody>
                  <a:tcPr/>
                </a:tc>
                <a:tc>
                  <a:txBody>
                    <a:bodyPr/>
                    <a:lstStyle/>
                    <a:p>
                      <a:r>
                        <a:rPr lang="en-GB" sz="900" b="0" dirty="0">
                          <a:latin typeface="Arial" panose="020B0604020202020204" pitchFamily="34" charset="0"/>
                          <a:cs typeface="Arial" panose="020B0604020202020204" pitchFamily="34" charset="0"/>
                        </a:rPr>
                        <a:t>Hub providing specialised support for the armed forces community, including ex-forces and their families</a:t>
                      </a:r>
                    </a:p>
                  </a:txBody>
                  <a:tcPr/>
                </a:tc>
                <a:tc>
                  <a:txBody>
                    <a:bodyPr/>
                    <a:lstStyle/>
                    <a:p>
                      <a:r>
                        <a:rPr lang="en-GB" sz="900" b="0" dirty="0">
                          <a:latin typeface="Arial" panose="020B0604020202020204" pitchFamily="34" charset="0"/>
                          <a:cs typeface="Arial" panose="020B0604020202020204" pitchFamily="34" charset="0"/>
                        </a:rPr>
                        <a:t>Email:</a:t>
                      </a:r>
                      <a:r>
                        <a:rPr lang="en-GB" sz="900" b="0" baseline="0" dirty="0">
                          <a:latin typeface="Arial" panose="020B0604020202020204" pitchFamily="34" charset="0"/>
                          <a:cs typeface="Arial" panose="020B0604020202020204" pitchFamily="34" charset="0"/>
                        </a:rPr>
                        <a:t> </a:t>
                      </a:r>
                      <a:r>
                        <a:rPr lang="en-GB" sz="900" b="0" dirty="0">
                          <a:latin typeface="Arial" panose="020B0604020202020204" pitchFamily="34" charset="0"/>
                          <a:cs typeface="Arial" panose="020B0604020202020204" pitchFamily="34" charset="0"/>
                          <a:hlinkClick r:id="rId3"/>
                        </a:rPr>
                        <a:t>info@wiganarmedforceshq.org.uk</a:t>
                      </a:r>
                      <a:r>
                        <a:rPr lang="en-GB" sz="900" b="0" dirty="0">
                          <a:latin typeface="Arial" panose="020B0604020202020204" pitchFamily="34" charset="0"/>
                          <a:cs typeface="Arial" panose="020B0604020202020204" pitchFamily="34" charset="0"/>
                        </a:rPr>
                        <a:t> </a:t>
                      </a:r>
                    </a:p>
                    <a:p>
                      <a:r>
                        <a:rPr lang="en-GB" sz="900" b="0" dirty="0">
                          <a:latin typeface="Arial" panose="020B0604020202020204" pitchFamily="34" charset="0"/>
                          <a:cs typeface="Arial" panose="020B0604020202020204" pitchFamily="34" charset="0"/>
                        </a:rPr>
                        <a:t>Phone: 01942821293</a:t>
                      </a:r>
                    </a:p>
                    <a:p>
                      <a:r>
                        <a:rPr lang="en-GB" sz="900" b="0" baseline="0" dirty="0">
                          <a:latin typeface="Arial" panose="020B0604020202020204" pitchFamily="34" charset="0"/>
                          <a:cs typeface="Arial" panose="020B0604020202020204" pitchFamily="34" charset="0"/>
                          <a:hlinkClick r:id="rId4"/>
                        </a:rPr>
                        <a:t>https://www.communitybook.org/organisation/954</a:t>
                      </a:r>
                      <a:r>
                        <a:rPr lang="en-GB" sz="900" b="0" baseline="0" dirty="0">
                          <a:latin typeface="Arial" panose="020B0604020202020204" pitchFamily="34" charset="0"/>
                          <a:cs typeface="Arial" panose="020B0604020202020204" pitchFamily="34" charset="0"/>
                        </a:rPr>
                        <a:t> </a:t>
                      </a:r>
                      <a:endParaRPr lang="en-GB" sz="900" b="0" dirty="0">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Based at </a:t>
                      </a:r>
                      <a:r>
                        <a:rPr lang="en-GB" sz="900" b="0" baseline="0" dirty="0">
                          <a:latin typeface="Arial" panose="020B0604020202020204" pitchFamily="34" charset="0"/>
                          <a:cs typeface="Arial" panose="020B0604020202020204" pitchFamily="34" charset="0"/>
                        </a:rPr>
                        <a:t> </a:t>
                      </a:r>
                      <a:r>
                        <a:rPr lang="en-GB" sz="900" b="0" dirty="0">
                          <a:latin typeface="Arial" panose="020B0604020202020204" pitchFamily="34" charset="0"/>
                          <a:cs typeface="Arial" panose="020B0604020202020204" pitchFamily="34" charset="0"/>
                        </a:rPr>
                        <a:t>Molyneux House</a:t>
                      </a:r>
                    </a:p>
                    <a:p>
                      <a:r>
                        <a:rPr lang="en-GB" sz="900" b="0" dirty="0">
                          <a:latin typeface="Arial" panose="020B0604020202020204" pitchFamily="34" charset="0"/>
                          <a:cs typeface="Arial" panose="020B0604020202020204" pitchFamily="34" charset="0"/>
                        </a:rPr>
                        <a:t>School Lane</a:t>
                      </a:r>
                    </a:p>
                    <a:p>
                      <a:r>
                        <a:rPr lang="en-GB" sz="900" b="0" dirty="0">
                          <a:latin typeface="Arial" panose="020B0604020202020204" pitchFamily="34" charset="0"/>
                          <a:cs typeface="Arial" panose="020B0604020202020204" pitchFamily="34" charset="0"/>
                        </a:rPr>
                        <a:t>WN1 3SE</a:t>
                      </a:r>
                    </a:p>
                  </a:txBody>
                  <a:tcPr/>
                </a:tc>
                <a:extLst>
                  <a:ext uri="{0D108BD9-81ED-4DB2-BD59-A6C34878D82A}">
                    <a16:rowId xmlns:a16="http://schemas.microsoft.com/office/drawing/2014/main" val="10002"/>
                  </a:ext>
                </a:extLst>
              </a:tr>
              <a:tr h="8086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Leigh Community Trust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Veterans Breakfast Club</a:t>
                      </a:r>
                      <a:r>
                        <a:rPr lang="en-GB" sz="900" b="0" baseline="0" dirty="0">
                          <a:latin typeface="Arial" panose="020B0604020202020204" pitchFamily="34" charset="0"/>
                          <a:cs typeface="Arial" panose="020B0604020202020204" pitchFamily="34" charset="0"/>
                        </a:rPr>
                        <a:t> </a:t>
                      </a:r>
                      <a:r>
                        <a:rPr lang="en-GB" sz="900" b="0" dirty="0">
                          <a:latin typeface="Arial" panose="020B0604020202020204" pitchFamily="34" charset="0"/>
                          <a:cs typeface="Arial" panose="020B0604020202020204" pitchFamily="34" charset="0"/>
                        </a:rPr>
                        <a:t>provides a place where ex forces can enjoy a butty and a brew with like minded people. </a:t>
                      </a:r>
                    </a:p>
                  </a:txBody>
                  <a:tcPr/>
                </a:tc>
                <a:tc>
                  <a:txBody>
                    <a:bodyPr/>
                    <a:lstStyle/>
                    <a:p>
                      <a:r>
                        <a:rPr lang="en-GB" sz="900" b="0" dirty="0">
                          <a:latin typeface="Arial" panose="020B0604020202020204" pitchFamily="34" charset="0"/>
                          <a:cs typeface="Arial" panose="020B0604020202020204" pitchFamily="34" charset="0"/>
                        </a:rPr>
                        <a:t>Leigh Sports Village </a:t>
                      </a:r>
                    </a:p>
                  </a:txBody>
                  <a:tcPr/>
                </a:tc>
                <a:tc>
                  <a:txBody>
                    <a:bodyPr/>
                    <a:lstStyle/>
                    <a:p>
                      <a:r>
                        <a:rPr lang="en-GB" sz="900" b="0" dirty="0">
                          <a:latin typeface="Arial" panose="020B0604020202020204" pitchFamily="34" charset="0"/>
                          <a:cs typeface="Arial" panose="020B0604020202020204" pitchFamily="34" charset="0"/>
                        </a:rPr>
                        <a:t>2nd Monday every month 10.30-12.30</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1pm– 3pm Every Monday (apart from when the veterans breakfast is on)</a:t>
                      </a:r>
                    </a:p>
                  </a:txBody>
                  <a:tcPr/>
                </a:tc>
                <a:extLst>
                  <a:ext uri="{0D108BD9-81ED-4DB2-BD59-A6C34878D82A}">
                    <a16:rowId xmlns:a16="http://schemas.microsoft.com/office/drawing/2014/main" val="10003"/>
                  </a:ext>
                </a:extLst>
              </a:tr>
              <a:tr h="665945">
                <a:tc>
                  <a:txBody>
                    <a:bodyPr/>
                    <a:lstStyle/>
                    <a:p>
                      <a:r>
                        <a:rPr lang="en-GB" sz="900" b="0" dirty="0">
                          <a:latin typeface="Arial" panose="020B0604020202020204" pitchFamily="34" charset="0"/>
                          <a:cs typeface="Arial" panose="020B0604020202020204" pitchFamily="34" charset="0"/>
                        </a:rPr>
                        <a:t>Sam's Armed Forces Hub CIC</a:t>
                      </a:r>
                      <a:r>
                        <a:rPr lang="en-GB" sz="900" b="0" baseline="0" dirty="0">
                          <a:latin typeface="Arial" panose="020B0604020202020204" pitchFamily="34" charset="0"/>
                          <a:cs typeface="Arial" panose="020B0604020202020204" pitchFamily="34" charset="0"/>
                        </a:rPr>
                        <a:t> </a:t>
                      </a:r>
                      <a:endParaRPr lang="en-GB" sz="900" b="0" dirty="0">
                        <a:latin typeface="Arial" panose="020B0604020202020204" pitchFamily="34" charset="0"/>
                        <a:cs typeface="Arial" panose="020B0604020202020204" pitchFamily="34" charset="0"/>
                      </a:endParaRPr>
                    </a:p>
                  </a:txBody>
                  <a:tcPr/>
                </a:tc>
                <a:tc>
                  <a:txBody>
                    <a:bodyPr/>
                    <a:lstStyle/>
                    <a:p>
                      <a:r>
                        <a:rPr lang="en-GB" sz="900" b="0" dirty="0">
                          <a:effectLst/>
                          <a:latin typeface="Arial" panose="020B0604020202020204" pitchFamily="34" charset="0"/>
                          <a:cs typeface="Arial" panose="020B0604020202020204" pitchFamily="34" charset="0"/>
                        </a:rPr>
                        <a:t>Provides essential services and support to the Armed Forces community</a:t>
                      </a:r>
                      <a:endParaRPr lang="en-GB" sz="900" b="0" dirty="0">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Email: </a:t>
                      </a:r>
                      <a:r>
                        <a:rPr lang="en-GB" sz="900" b="0" dirty="0">
                          <a:latin typeface="Arial" panose="020B0604020202020204" pitchFamily="34" charset="0"/>
                          <a:cs typeface="Arial" panose="020B0604020202020204" pitchFamily="34" charset="0"/>
                          <a:hlinkClick r:id="rId5"/>
                        </a:rPr>
                        <a:t>samantha.thompson@samshub.org</a:t>
                      </a:r>
                      <a:r>
                        <a:rPr lang="en-GB" sz="900" b="0" baseline="0" dirty="0">
                          <a:latin typeface="Arial" panose="020B0604020202020204" pitchFamily="34" charset="0"/>
                          <a:cs typeface="Arial" panose="020B0604020202020204" pitchFamily="34" charset="0"/>
                        </a:rPr>
                        <a:t> </a:t>
                      </a:r>
                      <a:endParaRPr lang="en-GB" sz="900" b="0" dirty="0">
                        <a:latin typeface="Arial" panose="020B0604020202020204" pitchFamily="34" charset="0"/>
                        <a:cs typeface="Arial" panose="020B0604020202020204" pitchFamily="34" charset="0"/>
                      </a:endParaRPr>
                    </a:p>
                    <a:p>
                      <a:r>
                        <a:rPr lang="en-GB" sz="900" b="0" dirty="0">
                          <a:latin typeface="Arial" panose="020B0604020202020204" pitchFamily="34" charset="0"/>
                          <a:cs typeface="Arial" panose="020B0604020202020204" pitchFamily="34" charset="0"/>
                        </a:rPr>
                        <a:t>Phone:07864 805542</a:t>
                      </a:r>
                    </a:p>
                    <a:p>
                      <a:r>
                        <a:rPr lang="en-GB" sz="900" b="0" baseline="0" dirty="0">
                          <a:latin typeface="Arial" panose="020B0604020202020204" pitchFamily="34" charset="0"/>
                          <a:cs typeface="Arial" panose="020B0604020202020204" pitchFamily="34" charset="0"/>
                          <a:hlinkClick r:id="rId6"/>
                        </a:rPr>
                        <a:t>https://www.communitybook.org/organisation/676</a:t>
                      </a:r>
                      <a:r>
                        <a:rPr lang="en-GB" sz="900" b="0" baseline="0" dirty="0">
                          <a:latin typeface="Arial" panose="020B0604020202020204" pitchFamily="34" charset="0"/>
                          <a:cs typeface="Arial" panose="020B0604020202020204" pitchFamily="34" charset="0"/>
                        </a:rPr>
                        <a:t> </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25 Heath Road</a:t>
                      </a:r>
                    </a:p>
                    <a:p>
                      <a:r>
                        <a:rPr lang="en-GB" sz="900" dirty="0">
                          <a:latin typeface="Arial" panose="020B0604020202020204" pitchFamily="34" charset="0"/>
                          <a:cs typeface="Arial" panose="020B0604020202020204" pitchFamily="34" charset="0"/>
                        </a:rPr>
                        <a:t>Ashton In Makerfield</a:t>
                      </a:r>
                    </a:p>
                    <a:p>
                      <a:r>
                        <a:rPr lang="en-GB" sz="900" dirty="0">
                          <a:latin typeface="Arial" panose="020B0604020202020204" pitchFamily="34" charset="0"/>
                          <a:cs typeface="Arial" panose="020B0604020202020204" pitchFamily="34" charset="0"/>
                        </a:rPr>
                        <a:t>WN4 9DY</a:t>
                      </a:r>
                    </a:p>
                    <a:p>
                      <a:endParaRPr lang="en-GB" sz="9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665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EDs Homes (</a:t>
                      </a:r>
                      <a:r>
                        <a:rPr lang="en-GB" sz="900" b="0" kern="1200" dirty="0">
                          <a:solidFill>
                            <a:schemeClr val="tx1"/>
                          </a:solidFill>
                          <a:effectLst/>
                          <a:latin typeface="Arial" panose="020B0604020202020204" pitchFamily="34" charset="0"/>
                          <a:cs typeface="Arial" panose="020B0604020202020204" pitchFamily="34" charset="0"/>
                        </a:rPr>
                        <a:t>Everyone Deserves Support)</a:t>
                      </a:r>
                      <a:endParaRPr lang="en-GB" sz="900" b="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Primarily supporting veterans and their families. In particular but not exclusively those with complex dependencies and those who have entered into the criminal justice system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b="0" dirty="0">
                          <a:solidFill>
                            <a:schemeClr val="tx1"/>
                          </a:solidFill>
                          <a:latin typeface="Arial" panose="020B0604020202020204" pitchFamily="34" charset="0"/>
                          <a:cs typeface="Arial" panose="020B0604020202020204" pitchFamily="34" charset="0"/>
                        </a:rPr>
                        <a:t>Email: </a:t>
                      </a:r>
                      <a:r>
                        <a:rPr lang="en-GB" sz="900" b="0" u="sng" kern="1200" dirty="0">
                          <a:solidFill>
                            <a:srgbClr val="FF0000"/>
                          </a:solidFill>
                          <a:effectLst/>
                          <a:latin typeface="Arial" panose="020B0604020202020204" pitchFamily="34" charset="0"/>
                          <a:ea typeface="+mn-ea"/>
                          <a:cs typeface="Arial" panose="020B0604020202020204" pitchFamily="34" charset="0"/>
                          <a:hlinkClick r:id="rId7"/>
                        </a:rPr>
                        <a:t>www.edshomes.org.uk</a:t>
                      </a:r>
                      <a:endParaRPr lang="en-GB" sz="900" b="0" kern="1200" dirty="0">
                        <a:solidFill>
                          <a:srgbClr val="FF0000"/>
                        </a:solidFill>
                        <a:effectLst/>
                        <a:latin typeface="Arial" panose="020B0604020202020204" pitchFamily="34" charset="0"/>
                        <a:ea typeface="+mn-ea"/>
                        <a:cs typeface="Arial" panose="020B0604020202020204" pitchFamily="34" charset="0"/>
                      </a:endParaRPr>
                    </a:p>
                    <a:p>
                      <a:r>
                        <a:rPr lang="fr-FR" sz="900" b="0" dirty="0">
                          <a:solidFill>
                            <a:schemeClr val="tx1"/>
                          </a:solidFill>
                          <a:latin typeface="Arial" panose="020B0604020202020204" pitchFamily="34" charset="0"/>
                          <a:cs typeface="Arial" panose="020B0604020202020204" pitchFamily="34" charset="0"/>
                        </a:rPr>
                        <a:t>Phone: 01942 318046</a:t>
                      </a:r>
                    </a:p>
                    <a:p>
                      <a:r>
                        <a:rPr lang="en-GB" sz="900" b="0" dirty="0">
                          <a:solidFill>
                            <a:srgbClr val="FF0000"/>
                          </a:solidFill>
                          <a:latin typeface="Arial" panose="020B0604020202020204" pitchFamily="34" charset="0"/>
                          <a:cs typeface="Arial" panose="020B0604020202020204" pitchFamily="34" charset="0"/>
                          <a:hlinkClick r:id="rId8"/>
                        </a:rPr>
                        <a:t>https://www.communitybook.org/organisation/181</a:t>
                      </a:r>
                      <a:r>
                        <a:rPr lang="en-GB" sz="900" b="0" dirty="0">
                          <a:solidFill>
                            <a:srgbClr val="FF0000"/>
                          </a:solidFill>
                          <a:latin typeface="Arial" panose="020B0604020202020204" pitchFamily="34" charset="0"/>
                          <a:cs typeface="Arial" panose="020B0604020202020204" pitchFamily="34" charset="0"/>
                        </a:rPr>
                        <a:t> </a:t>
                      </a: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Support centre on Library street is open Mon - Fri 10am - 4pm </a:t>
                      </a:r>
                    </a:p>
                  </a:txBody>
                  <a:tcPr/>
                </a:tc>
                <a:extLst>
                  <a:ext uri="{0D108BD9-81ED-4DB2-BD59-A6C34878D82A}">
                    <a16:rowId xmlns:a16="http://schemas.microsoft.com/office/drawing/2014/main" val="10005"/>
                  </a:ext>
                </a:extLst>
              </a:tr>
              <a:tr h="388988">
                <a:tc>
                  <a:txBody>
                    <a:bodyPr/>
                    <a:lstStyle/>
                    <a:p>
                      <a:r>
                        <a:rPr lang="en-GB" sz="900" b="0" dirty="0">
                          <a:latin typeface="Arial" panose="020B0604020202020204" pitchFamily="34" charset="0"/>
                          <a:cs typeface="Arial" panose="020B0604020202020204" pitchFamily="34" charset="0"/>
                        </a:rPr>
                        <a:t>Cllr</a:t>
                      </a:r>
                      <a:r>
                        <a:rPr lang="en-GB" sz="900" b="0" baseline="0" dirty="0">
                          <a:latin typeface="Arial" panose="020B0604020202020204" pitchFamily="34" charset="0"/>
                          <a:cs typeface="Arial" panose="020B0604020202020204" pitchFamily="34" charset="0"/>
                        </a:rPr>
                        <a:t> Clive Morgan </a:t>
                      </a:r>
                      <a:endParaRPr lang="en-GB" sz="900" b="0" dirty="0">
                        <a:latin typeface="Arial" panose="020B0604020202020204" pitchFamily="34" charset="0"/>
                        <a:cs typeface="Arial" panose="020B0604020202020204" pitchFamily="34" charset="0"/>
                      </a:endParaRPr>
                    </a:p>
                  </a:txBody>
                  <a:tcPr/>
                </a:tc>
                <a:tc>
                  <a:txBody>
                    <a:bodyPr/>
                    <a:lstStyle/>
                    <a:p>
                      <a:r>
                        <a:rPr lang="en-GB" sz="900" b="0" kern="1200" dirty="0">
                          <a:effectLst/>
                          <a:latin typeface="Arial" panose="020B0604020202020204" pitchFamily="34" charset="0"/>
                          <a:cs typeface="Arial" panose="020B0604020202020204" pitchFamily="34" charset="0"/>
                        </a:rPr>
                        <a:t>Lead Member for Armed Forces and Veterans</a:t>
                      </a:r>
                      <a:endParaRPr lang="en-GB" sz="900" b="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u="none" strike="noStrike" kern="1200" dirty="0">
                          <a:effectLst/>
                          <a:latin typeface="Arial" panose="020B0604020202020204" pitchFamily="34" charset="0"/>
                          <a:cs typeface="Arial" panose="020B0604020202020204" pitchFamily="34" charset="0"/>
                          <a:hlinkClick r:id="rId9" tooltip="Send email to Councillor Clive William Morgan"/>
                        </a:rPr>
                        <a:t>C.Morgan@wigan.gov.uk</a:t>
                      </a:r>
                      <a:r>
                        <a:rPr lang="en-GB" sz="900" b="0" kern="1200" dirty="0">
                          <a:effectLst/>
                          <a:latin typeface="Arial" panose="020B0604020202020204" pitchFamily="34" charset="0"/>
                          <a:cs typeface="Arial" panose="020B0604020202020204" pitchFamily="34" charset="0"/>
                        </a:rPr>
                        <a:t>  Phone:</a:t>
                      </a:r>
                      <a:r>
                        <a:rPr lang="en-GB" sz="900" b="0" kern="1200" baseline="0" dirty="0">
                          <a:effectLst/>
                          <a:latin typeface="Arial" panose="020B0604020202020204" pitchFamily="34" charset="0"/>
                          <a:cs typeface="Arial" panose="020B0604020202020204" pitchFamily="34" charset="0"/>
                        </a:rPr>
                        <a:t> </a:t>
                      </a:r>
                      <a:r>
                        <a:rPr lang="en-GB" sz="900" b="0" kern="1200" dirty="0">
                          <a:effectLst/>
                          <a:latin typeface="Arial" panose="020B0604020202020204" pitchFamily="34" charset="0"/>
                          <a:cs typeface="Arial" panose="020B0604020202020204" pitchFamily="34" charset="0"/>
                        </a:rPr>
                        <a:t>01942 486880</a:t>
                      </a:r>
                      <a:endParaRPr lang="en-GB" sz="900" b="0" dirty="0">
                        <a:latin typeface="Arial" panose="020B0604020202020204" pitchFamily="34" charset="0"/>
                        <a:cs typeface="Arial" panose="020B0604020202020204" pitchFamily="34" charset="0"/>
                      </a:endParaRPr>
                    </a:p>
                  </a:txBody>
                  <a:tcPr/>
                </a:tc>
                <a:tc>
                  <a:txBody>
                    <a:bodyPr/>
                    <a:lstStyle/>
                    <a:p>
                      <a:endParaRPr lang="en-GB" sz="9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665945">
                <a:tc>
                  <a:txBody>
                    <a:bodyPr/>
                    <a:lstStyle/>
                    <a:p>
                      <a:r>
                        <a:rPr lang="en-GB" sz="900" b="0" dirty="0">
                          <a:solidFill>
                            <a:schemeClr val="tx1"/>
                          </a:solidFill>
                          <a:latin typeface="Arial" panose="020B0604020202020204" pitchFamily="34" charset="0"/>
                          <a:cs typeface="Arial" panose="020B0604020202020204" pitchFamily="34" charset="0"/>
                        </a:rPr>
                        <a:t>British Legion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The Royal British Legion is available to all adults aged 17 years and over, not just members or ex-members of the Armed Forces.  Youth Membership is available for those aged 12-16 years. </a:t>
                      </a:r>
                    </a:p>
                  </a:txBody>
                  <a:tcPr/>
                </a:tc>
                <a:tc>
                  <a:txBody>
                    <a:bodyPr/>
                    <a:lstStyle/>
                    <a:p>
                      <a:r>
                        <a:rPr lang="fr-FR" sz="900" b="0" dirty="0">
                          <a:solidFill>
                            <a:schemeClr val="tx1"/>
                          </a:solidFill>
                          <a:latin typeface="Arial" panose="020B0604020202020204" pitchFamily="34" charset="0"/>
                          <a:cs typeface="Arial" panose="020B0604020202020204" pitchFamily="34" charset="0"/>
                        </a:rPr>
                        <a:t>Email:  </a:t>
                      </a:r>
                      <a:r>
                        <a:rPr lang="fr-FR" sz="900" b="0" dirty="0">
                          <a:solidFill>
                            <a:schemeClr val="tx1"/>
                          </a:solidFill>
                          <a:latin typeface="Arial" panose="020B0604020202020204" pitchFamily="34" charset="0"/>
                          <a:cs typeface="Arial" panose="020B0604020202020204" pitchFamily="34" charset="0"/>
                          <a:hlinkClick r:id="rId10"/>
                        </a:rPr>
                        <a:t>jmcnamara@britishlegion.org.uk</a:t>
                      </a:r>
                      <a:endParaRPr lang="fr-FR" sz="900" b="0" dirty="0">
                        <a:solidFill>
                          <a:schemeClr val="tx1"/>
                        </a:solidFill>
                        <a:latin typeface="Arial" panose="020B0604020202020204" pitchFamily="34" charset="0"/>
                        <a:cs typeface="Arial" panose="020B0604020202020204" pitchFamily="34" charset="0"/>
                      </a:endParaRPr>
                    </a:p>
                    <a:p>
                      <a:r>
                        <a:rPr lang="fr-FR" sz="900" b="0" dirty="0">
                          <a:solidFill>
                            <a:schemeClr val="tx1"/>
                          </a:solidFill>
                          <a:latin typeface="Arial" panose="020B0604020202020204" pitchFamily="34" charset="0"/>
                          <a:cs typeface="Arial" panose="020B0604020202020204" pitchFamily="34" charset="0"/>
                        </a:rPr>
                        <a:t>Contact Centre: 0808 802 8080</a:t>
                      </a: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The Royal British Legion</a:t>
                      </a:r>
                      <a:br>
                        <a:rPr lang="en-GB" sz="900" b="0" dirty="0">
                          <a:solidFill>
                            <a:schemeClr val="tx1"/>
                          </a:solidFill>
                          <a:effectLst/>
                          <a:latin typeface="Arial" panose="020B0604020202020204" pitchFamily="34" charset="0"/>
                          <a:cs typeface="Arial" panose="020B0604020202020204" pitchFamily="34" charset="0"/>
                        </a:rPr>
                      </a:br>
                      <a:r>
                        <a:rPr lang="en-GB" sz="900" b="0" dirty="0">
                          <a:solidFill>
                            <a:schemeClr val="tx1"/>
                          </a:solidFill>
                          <a:effectLst/>
                          <a:latin typeface="Arial" panose="020B0604020202020204" pitchFamily="34" charset="0"/>
                          <a:cs typeface="Arial" panose="020B0604020202020204" pitchFamily="34" charset="0"/>
                        </a:rPr>
                        <a:t>PO Box 718</a:t>
                      </a:r>
                      <a:br>
                        <a:rPr lang="en-GB" sz="900" b="0" dirty="0">
                          <a:solidFill>
                            <a:schemeClr val="tx1"/>
                          </a:solidFill>
                          <a:effectLst/>
                          <a:latin typeface="Arial" panose="020B0604020202020204" pitchFamily="34" charset="0"/>
                          <a:cs typeface="Arial" panose="020B0604020202020204" pitchFamily="34" charset="0"/>
                        </a:rPr>
                      </a:br>
                      <a:r>
                        <a:rPr lang="en-GB" sz="900" b="0" dirty="0">
                          <a:solidFill>
                            <a:schemeClr val="tx1"/>
                          </a:solidFill>
                          <a:effectLst/>
                          <a:latin typeface="Arial" panose="020B0604020202020204" pitchFamily="34" charset="0"/>
                          <a:cs typeface="Arial" panose="020B0604020202020204" pitchFamily="34" charset="0"/>
                        </a:rPr>
                        <a:t>Wigan</a:t>
                      </a:r>
                      <a:br>
                        <a:rPr lang="en-GB" sz="900" b="0" dirty="0">
                          <a:solidFill>
                            <a:schemeClr val="tx1"/>
                          </a:solidFill>
                          <a:effectLst/>
                          <a:latin typeface="Arial" panose="020B0604020202020204" pitchFamily="34" charset="0"/>
                          <a:cs typeface="Arial" panose="020B0604020202020204" pitchFamily="34" charset="0"/>
                        </a:rPr>
                      </a:br>
                      <a:r>
                        <a:rPr lang="en-GB" sz="900" b="0" dirty="0">
                          <a:solidFill>
                            <a:schemeClr val="tx1"/>
                          </a:solidFill>
                          <a:effectLst/>
                          <a:latin typeface="Arial" panose="020B0604020202020204" pitchFamily="34" charset="0"/>
                          <a:cs typeface="Arial" panose="020B0604020202020204" pitchFamily="34" charset="0"/>
                        </a:rPr>
                        <a:t>Lancashire WN1 9PQ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04960558"/>
                  </a:ext>
                </a:extLst>
              </a:tr>
              <a:tr h="665945">
                <a:tc>
                  <a:txBody>
                    <a:bodyPr/>
                    <a:lstStyle/>
                    <a:p>
                      <a:r>
                        <a:rPr lang="en-GB" sz="900" b="0" dirty="0">
                          <a:solidFill>
                            <a:schemeClr val="tx1"/>
                          </a:solidFill>
                          <a:effectLst/>
                          <a:latin typeface="Arial" panose="020B0604020202020204" pitchFamily="34" charset="0"/>
                          <a:cs typeface="Arial" panose="020B0604020202020204" pitchFamily="34" charset="0"/>
                        </a:rPr>
                        <a:t>SSAFA (Soldiers, Sailors, Airmen and Families Association) Forces assistance</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Ensure that the needs of the Armed Forces, veterans and their families are met in an appropriate and timely way</a:t>
                      </a:r>
                    </a:p>
                  </a:txBody>
                  <a:tcPr/>
                </a:tc>
                <a:tc>
                  <a:txBody>
                    <a:bodyPr/>
                    <a:lstStyle/>
                    <a:p>
                      <a:r>
                        <a:rPr lang="en-GB" sz="900" b="0" dirty="0">
                          <a:solidFill>
                            <a:schemeClr val="tx1"/>
                          </a:solidFill>
                          <a:latin typeface="Arial" panose="020B0604020202020204" pitchFamily="34" charset="0"/>
                          <a:cs typeface="Arial" panose="020B0604020202020204" pitchFamily="34" charset="0"/>
                        </a:rPr>
                        <a:t>Email: </a:t>
                      </a:r>
                      <a:r>
                        <a:rPr lang="en-GB" sz="900" b="0" dirty="0">
                          <a:solidFill>
                            <a:schemeClr val="tx1"/>
                          </a:solidFill>
                          <a:latin typeface="Arial" panose="020B0604020202020204" pitchFamily="34" charset="0"/>
                          <a:cs typeface="Arial" panose="020B0604020202020204" pitchFamily="34" charset="0"/>
                          <a:hlinkClick r:id="rId11"/>
                        </a:rPr>
                        <a:t>greater.manchester@ssafa.org.uk</a:t>
                      </a:r>
                      <a:endParaRPr lang="en-GB" sz="900" b="0" dirty="0">
                        <a:solidFill>
                          <a:schemeClr val="tx1"/>
                        </a:solidFill>
                        <a:latin typeface="Arial" panose="020B0604020202020204" pitchFamily="34" charset="0"/>
                        <a:cs typeface="Arial" panose="020B0604020202020204" pitchFamily="34" charset="0"/>
                      </a:endParaRPr>
                    </a:p>
                    <a:p>
                      <a:r>
                        <a:rPr lang="en-GB" sz="900" b="0" dirty="0">
                          <a:solidFill>
                            <a:schemeClr val="tx1"/>
                          </a:solidFill>
                          <a:latin typeface="Arial" panose="020B0604020202020204" pitchFamily="34" charset="0"/>
                          <a:cs typeface="Arial" panose="020B0604020202020204" pitchFamily="34" charset="0"/>
                        </a:rPr>
                        <a:t>Main Phone: </a:t>
                      </a:r>
                      <a:r>
                        <a:rPr lang="en-GB" sz="900" b="0" dirty="0">
                          <a:solidFill>
                            <a:schemeClr val="tx1"/>
                          </a:solidFill>
                          <a:latin typeface="Arial" panose="020B0604020202020204" pitchFamily="34" charset="0"/>
                          <a:cs typeface="Arial" panose="020B0604020202020204" pitchFamily="34" charset="0"/>
                          <a:hlinkClick r:id="rId12"/>
                        </a:rPr>
                        <a:t>0161 223 7171</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84654648"/>
                  </a:ext>
                </a:extLst>
              </a:tr>
              <a:tr h="5232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Army Reserve Centre</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Various  cadets and Uniformed Services</a:t>
                      </a:r>
                      <a:r>
                        <a:rPr lang="en-GB" sz="900" b="0" baseline="0" dirty="0">
                          <a:solidFill>
                            <a:schemeClr val="tx1"/>
                          </a:solidFill>
                          <a:latin typeface="Arial" panose="020B0604020202020204" pitchFamily="34" charset="0"/>
                          <a:cs typeface="Arial" panose="020B0604020202020204" pitchFamily="34" charset="0"/>
                        </a:rPr>
                        <a:t>  adult and youth groups.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u="none" strike="noStrike" kern="1200" dirty="0">
                          <a:solidFill>
                            <a:schemeClr val="tx1"/>
                          </a:solidFill>
                          <a:effectLst/>
                          <a:latin typeface="Arial" panose="020B0604020202020204" pitchFamily="34" charset="0"/>
                          <a:ea typeface="+mn-ea"/>
                          <a:cs typeface="Arial" panose="020B0604020202020204" pitchFamily="34" charset="0"/>
                          <a:hlinkClick r:id="rId13"/>
                        </a:rPr>
                        <a:t>Phone</a:t>
                      </a:r>
                      <a:r>
                        <a:rPr lang="en-GB" sz="900" kern="1200" dirty="0">
                          <a:solidFill>
                            <a:schemeClr val="tx1"/>
                          </a:solidFill>
                          <a:effectLst/>
                          <a:latin typeface="Arial" panose="020B0604020202020204" pitchFamily="34" charset="0"/>
                          <a:ea typeface="+mn-ea"/>
                          <a:cs typeface="Arial" panose="020B0604020202020204" pitchFamily="34" charset="0"/>
                        </a:rPr>
                        <a:t>: 01942 826428</a:t>
                      </a:r>
                      <a:endParaRPr lang="en-GB" sz="90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Army Reserve Centre, Canal Street, Wigan, Greater Manchester, WN6 7NQ</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35399969"/>
                  </a:ext>
                </a:extLst>
              </a:tr>
              <a:tr h="665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Walking with</a:t>
                      </a:r>
                      <a:r>
                        <a:rPr lang="en-GB" sz="900" b="0" baseline="0" dirty="0">
                          <a:solidFill>
                            <a:schemeClr val="tx1"/>
                          </a:solidFill>
                          <a:latin typeface="Arial" panose="020B0604020202020204" pitchFamily="34" charset="0"/>
                          <a:cs typeface="Arial" panose="020B0604020202020204" pitchFamily="34" charset="0"/>
                        </a:rPr>
                        <a:t> the wounded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anose="020B0604020202020204" pitchFamily="34" charset="0"/>
                          <a:ea typeface="+mn-ea"/>
                          <a:cs typeface="Arial" panose="020B0604020202020204" pitchFamily="34" charset="0"/>
                        </a:rPr>
                        <a:t>Walking With The Wounded supports a pathway for vulnerable veterans to re-integrate back into society and sustain their independence.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solidFill>
                            <a:schemeClr val="tx1"/>
                          </a:solidFill>
                          <a:latin typeface="Arial" panose="020B0604020202020204" pitchFamily="34" charset="0"/>
                          <a:cs typeface="Arial" panose="020B0604020202020204" pitchFamily="34" charset="0"/>
                        </a:rPr>
                        <a:t>Web: </a:t>
                      </a:r>
                      <a:r>
                        <a:rPr lang="en-GB" sz="900" dirty="0">
                          <a:solidFill>
                            <a:schemeClr val="tx1"/>
                          </a:solidFill>
                          <a:latin typeface="Arial" panose="020B0604020202020204" pitchFamily="34" charset="0"/>
                          <a:cs typeface="Arial" panose="020B0604020202020204" pitchFamily="34" charset="0"/>
                          <a:hlinkClick r:id="rId14"/>
                        </a:rPr>
                        <a:t>https://walkingwiththewounded.org.uk/</a:t>
                      </a:r>
                      <a:r>
                        <a:rPr lang="en-GB" sz="900" dirty="0">
                          <a:solidFill>
                            <a:schemeClr val="tx1"/>
                          </a:solidFill>
                          <a:latin typeface="Arial" panose="020B0604020202020204" pitchFamily="34" charset="0"/>
                          <a:cs typeface="Arial" panose="020B0604020202020204" pitchFamily="34" charset="0"/>
                        </a:rPr>
                        <a:t> </a:t>
                      </a:r>
                    </a:p>
                    <a:p>
                      <a:r>
                        <a:rPr lang="en-GB" sz="900" dirty="0">
                          <a:solidFill>
                            <a:schemeClr val="tx1"/>
                          </a:solidFill>
                          <a:latin typeface="Arial" panose="020B0604020202020204" pitchFamily="34" charset="0"/>
                          <a:cs typeface="Arial" panose="020B0604020202020204" pitchFamily="34" charset="0"/>
                        </a:rPr>
                        <a:t>Phone: </a:t>
                      </a:r>
                      <a:r>
                        <a:rPr lang="en-GB" sz="900" dirty="0">
                          <a:solidFill>
                            <a:schemeClr val="tx1"/>
                          </a:solidFill>
                          <a:effectLst/>
                          <a:latin typeface="Arial" panose="020B0604020202020204" pitchFamily="34" charset="0"/>
                          <a:cs typeface="Arial" panose="020B0604020202020204" pitchFamily="34" charset="0"/>
                          <a:hlinkClick r:id="rId15"/>
                        </a:rPr>
                        <a:t>01263 863 900</a:t>
                      </a:r>
                      <a:r>
                        <a:rPr lang="en-GB" sz="900" dirty="0">
                          <a:solidFill>
                            <a:schemeClr val="tx1"/>
                          </a:solidFill>
                          <a:effectLst/>
                          <a:latin typeface="Arial" panose="020B0604020202020204" pitchFamily="34" charset="0"/>
                          <a:cs typeface="Arial" panose="020B0604020202020204" pitchFamily="34" charset="0"/>
                        </a:rPr>
                        <a:t> </a:t>
                      </a:r>
                      <a:endParaRPr lang="en-GB" sz="900" dirty="0">
                        <a:solidFill>
                          <a:schemeClr val="tx1"/>
                        </a:solidFill>
                        <a:latin typeface="Arial" panose="020B0604020202020204" pitchFamily="34" charset="0"/>
                        <a:cs typeface="Arial" panose="020B0604020202020204" pitchFamily="34" charset="0"/>
                      </a:endParaRPr>
                    </a:p>
                    <a:p>
                      <a:r>
                        <a:rPr lang="en-GB" sz="900" dirty="0">
                          <a:solidFill>
                            <a:schemeClr val="tx1"/>
                          </a:solidFill>
                          <a:latin typeface="Arial" panose="020B0604020202020204" pitchFamily="34" charset="0"/>
                          <a:cs typeface="Arial" panose="020B0604020202020204" pitchFamily="34" charset="0"/>
                        </a:rPr>
                        <a:t>Email </a:t>
                      </a:r>
                      <a:r>
                        <a:rPr lang="en-GB" sz="900" dirty="0">
                          <a:solidFill>
                            <a:schemeClr val="tx1"/>
                          </a:solidFill>
                          <a:effectLst/>
                          <a:latin typeface="Arial" panose="020B0604020202020204" pitchFamily="34" charset="0"/>
                          <a:cs typeface="Arial" panose="020B0604020202020204" pitchFamily="34" charset="0"/>
                          <a:hlinkClick r:id="rId16"/>
                        </a:rPr>
                        <a:t>info@wwtw.org.uk</a:t>
                      </a:r>
                      <a:endParaRPr lang="en-GB" sz="90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solidFill>
                            <a:schemeClr val="tx1"/>
                          </a:solidFill>
                          <a:effectLst/>
                          <a:latin typeface="Arial" panose="020B0604020202020204" pitchFamily="34" charset="0"/>
                          <a:cs typeface="Arial" panose="020B0604020202020204" pitchFamily="34" charset="0"/>
                        </a:rPr>
                        <a:t>42 Canada Street</a:t>
                      </a:r>
                      <a:br>
                        <a:rPr lang="en-GB" sz="900" dirty="0">
                          <a:solidFill>
                            <a:schemeClr val="tx1"/>
                          </a:solidFill>
                          <a:effectLst/>
                          <a:latin typeface="Arial" panose="020B0604020202020204" pitchFamily="34" charset="0"/>
                          <a:cs typeface="Arial" panose="020B0604020202020204" pitchFamily="34" charset="0"/>
                        </a:rPr>
                      </a:br>
                      <a:r>
                        <a:rPr lang="en-GB" sz="900" dirty="0">
                          <a:solidFill>
                            <a:schemeClr val="tx1"/>
                          </a:solidFill>
                          <a:effectLst/>
                          <a:latin typeface="Arial" panose="020B0604020202020204" pitchFamily="34" charset="0"/>
                          <a:cs typeface="Arial" panose="020B0604020202020204" pitchFamily="34" charset="0"/>
                        </a:rPr>
                        <a:t>Manchester</a:t>
                      </a:r>
                      <a:br>
                        <a:rPr lang="en-GB" sz="900" dirty="0">
                          <a:solidFill>
                            <a:schemeClr val="tx1"/>
                          </a:solidFill>
                          <a:effectLst/>
                          <a:latin typeface="Arial" panose="020B0604020202020204" pitchFamily="34" charset="0"/>
                          <a:cs typeface="Arial" panose="020B0604020202020204" pitchFamily="34" charset="0"/>
                        </a:rPr>
                      </a:br>
                      <a:r>
                        <a:rPr lang="en-GB" sz="900" dirty="0">
                          <a:solidFill>
                            <a:schemeClr val="tx1"/>
                          </a:solidFill>
                          <a:effectLst/>
                          <a:latin typeface="Arial" panose="020B0604020202020204" pitchFamily="34" charset="0"/>
                          <a:cs typeface="Arial" panose="020B0604020202020204" pitchFamily="34" charset="0"/>
                        </a:rPr>
                        <a:t>England</a:t>
                      </a:r>
                      <a:br>
                        <a:rPr lang="en-GB" sz="900" dirty="0">
                          <a:solidFill>
                            <a:schemeClr val="tx1"/>
                          </a:solidFill>
                          <a:effectLst/>
                          <a:latin typeface="Arial" panose="020B0604020202020204" pitchFamily="34" charset="0"/>
                          <a:cs typeface="Arial" panose="020B0604020202020204" pitchFamily="34" charset="0"/>
                        </a:rPr>
                      </a:br>
                      <a:r>
                        <a:rPr lang="en-GB" sz="900" dirty="0">
                          <a:solidFill>
                            <a:schemeClr val="tx1"/>
                          </a:solidFill>
                          <a:effectLst/>
                          <a:latin typeface="Arial" panose="020B0604020202020204" pitchFamily="34" charset="0"/>
                          <a:cs typeface="Arial" panose="020B0604020202020204" pitchFamily="34" charset="0"/>
                        </a:rPr>
                        <a:t>M40 8AE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24385158"/>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956376" y="116632"/>
            <a:ext cx="924546"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3114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403648" y="61480"/>
            <a:ext cx="56886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92D050"/>
                </a:solidFill>
              </a:rPr>
              <a:t>Socio Economic Disadvantage Section 1 </a:t>
            </a:r>
            <a:endParaRPr lang="en-GB" altLang="en-US" sz="1200" dirty="0">
              <a:solidFill>
                <a:srgbClr val="92D05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31459013"/>
              </p:ext>
            </p:extLst>
          </p:nvPr>
        </p:nvGraphicFramePr>
        <p:xfrm>
          <a:off x="0" y="692696"/>
          <a:ext cx="9144000" cy="6165307"/>
        </p:xfrm>
        <a:graphic>
          <a:graphicData uri="http://schemas.openxmlformats.org/drawingml/2006/table">
            <a:tbl>
              <a:tblPr firstRow="1" bandRow="1">
                <a:tableStyleId>{C083E6E3-FA7D-4D7B-A595-EF9225AFEA82}</a:tableStyleId>
              </a:tblPr>
              <a:tblGrid>
                <a:gridCol w="1369784">
                  <a:extLst>
                    <a:ext uri="{9D8B030D-6E8A-4147-A177-3AD203B41FA5}">
                      <a16:colId xmlns:a16="http://schemas.microsoft.com/office/drawing/2014/main" val="20000"/>
                    </a:ext>
                  </a:extLst>
                </a:gridCol>
                <a:gridCol w="3088388">
                  <a:extLst>
                    <a:ext uri="{9D8B030D-6E8A-4147-A177-3AD203B41FA5}">
                      <a16:colId xmlns:a16="http://schemas.microsoft.com/office/drawing/2014/main" val="20001"/>
                    </a:ext>
                  </a:extLst>
                </a:gridCol>
                <a:gridCol w="2875394">
                  <a:extLst>
                    <a:ext uri="{9D8B030D-6E8A-4147-A177-3AD203B41FA5}">
                      <a16:colId xmlns:a16="http://schemas.microsoft.com/office/drawing/2014/main" val="20002"/>
                    </a:ext>
                  </a:extLst>
                </a:gridCol>
                <a:gridCol w="1810434">
                  <a:extLst>
                    <a:ext uri="{9D8B030D-6E8A-4147-A177-3AD203B41FA5}">
                      <a16:colId xmlns:a16="http://schemas.microsoft.com/office/drawing/2014/main" val="20003"/>
                    </a:ext>
                  </a:extLst>
                </a:gridCol>
              </a:tblGrid>
              <a:tr h="230267">
                <a:tc>
                  <a:txBody>
                    <a:bodyPr/>
                    <a:lstStyle/>
                    <a:p>
                      <a:r>
                        <a:rPr lang="en-GB" sz="900" dirty="0">
                          <a:latin typeface="Arial" panose="020B0604020202020204" pitchFamily="34" charset="0"/>
                          <a:cs typeface="Arial" panose="020B0604020202020204" pitchFamily="34" charset="0"/>
                        </a:rPr>
                        <a:t>Who</a:t>
                      </a:r>
                    </a:p>
                  </a:txBody>
                  <a:tcPr/>
                </a:tc>
                <a:tc>
                  <a:txBody>
                    <a:bodyPr/>
                    <a:lstStyle/>
                    <a:p>
                      <a:r>
                        <a:rPr lang="en-GB" sz="900" dirty="0">
                          <a:latin typeface="Arial" panose="020B0604020202020204" pitchFamily="34" charset="0"/>
                          <a:cs typeface="Arial" panose="020B0604020202020204" pitchFamily="34" charset="0"/>
                        </a:rPr>
                        <a:t>What </a:t>
                      </a:r>
                    </a:p>
                  </a:txBody>
                  <a:tcPr/>
                </a:tc>
                <a:tc>
                  <a:txBody>
                    <a:bodyPr/>
                    <a:lstStyle/>
                    <a:p>
                      <a:r>
                        <a:rPr lang="en-GB" sz="900" dirty="0">
                          <a:latin typeface="Arial" panose="020B0604020202020204" pitchFamily="34" charset="0"/>
                          <a:cs typeface="Arial" panose="020B0604020202020204" pitchFamily="34" charset="0"/>
                        </a:rPr>
                        <a:t>Contact</a:t>
                      </a:r>
                    </a:p>
                  </a:txBody>
                  <a:tcPr/>
                </a:tc>
                <a:tc>
                  <a:txBody>
                    <a:bodyPr/>
                    <a:lstStyle/>
                    <a:p>
                      <a:r>
                        <a:rPr lang="en-GB" sz="900"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506587">
                <a:tc>
                  <a:txBody>
                    <a:bodyPr/>
                    <a:lstStyle/>
                    <a:p>
                      <a:r>
                        <a:rPr lang="en-GB" sz="900" b="0" dirty="0">
                          <a:latin typeface="Arial" panose="020B0604020202020204" pitchFamily="34" charset="0"/>
                          <a:cs typeface="Arial" panose="020B0604020202020204" pitchFamily="34" charset="0"/>
                        </a:rPr>
                        <a:t>The Brick </a:t>
                      </a:r>
                    </a:p>
                  </a:txBody>
                  <a:tcPr/>
                </a:tc>
                <a:tc>
                  <a:txBody>
                    <a:bodyPr/>
                    <a:lstStyle/>
                    <a:p>
                      <a:r>
                        <a:rPr lang="en-GB" sz="900" b="0" dirty="0">
                          <a:latin typeface="Arial" panose="020B0604020202020204" pitchFamily="34" charset="0"/>
                          <a:cs typeface="Arial" panose="020B0604020202020204" pitchFamily="34" charset="0"/>
                        </a:rPr>
                        <a:t>Services to people who are homeless, in poverty or facing debt crisis. </a:t>
                      </a:r>
                    </a:p>
                  </a:txBody>
                  <a:tcPr/>
                </a:tc>
                <a:tc>
                  <a:txBody>
                    <a:bodyPr/>
                    <a:lstStyle/>
                    <a:p>
                      <a:r>
                        <a:rPr lang="en-GB" sz="900" b="0" dirty="0">
                          <a:latin typeface="Arial" panose="020B0604020202020204" pitchFamily="34" charset="0"/>
                          <a:cs typeface="Arial" panose="020B0604020202020204" pitchFamily="34" charset="0"/>
                        </a:rPr>
                        <a:t>Email: </a:t>
                      </a:r>
                      <a:r>
                        <a:rPr lang="en-GB" sz="900" b="0" dirty="0">
                          <a:latin typeface="Arial" panose="020B0604020202020204" pitchFamily="34" charset="0"/>
                          <a:cs typeface="Arial" panose="020B0604020202020204" pitchFamily="34" charset="0"/>
                          <a:hlinkClick r:id="rId3"/>
                        </a:rPr>
                        <a:t>enquiries@thebrick.org.uk</a:t>
                      </a:r>
                      <a:r>
                        <a:rPr lang="en-GB" sz="900" b="0" dirty="0">
                          <a:latin typeface="Arial" panose="020B0604020202020204" pitchFamily="34" charset="0"/>
                          <a:cs typeface="Arial" panose="020B0604020202020204" pitchFamily="34" charset="0"/>
                        </a:rPr>
                        <a:t> </a:t>
                      </a:r>
                    </a:p>
                    <a:p>
                      <a:r>
                        <a:rPr lang="en-GB" sz="900" b="0" dirty="0">
                          <a:latin typeface="Arial" panose="020B0604020202020204" pitchFamily="34" charset="0"/>
                          <a:cs typeface="Arial" panose="020B0604020202020204" pitchFamily="34" charset="0"/>
                        </a:rPr>
                        <a:t>Phone:01942 236953</a:t>
                      </a:r>
                    </a:p>
                    <a:p>
                      <a:r>
                        <a:rPr lang="en-GB" sz="900" b="0" dirty="0">
                          <a:latin typeface="Arial" panose="020B0604020202020204" pitchFamily="34" charset="0"/>
                          <a:cs typeface="Arial" panose="020B0604020202020204" pitchFamily="34" charset="0"/>
                          <a:hlinkClick r:id="rId4"/>
                        </a:rPr>
                        <a:t>https://www.communitybook.org/organisation/88</a:t>
                      </a:r>
                      <a:r>
                        <a:rPr lang="en-GB" sz="900" b="0" dirty="0">
                          <a:latin typeface="Arial" panose="020B0604020202020204" pitchFamily="34" charset="0"/>
                          <a:cs typeface="Arial" panose="020B0604020202020204" pitchFamily="34" charset="0"/>
                        </a:rPr>
                        <a:t> </a:t>
                      </a:r>
                    </a:p>
                  </a:txBody>
                  <a:tcPr/>
                </a:tc>
                <a:tc>
                  <a:txBody>
                    <a:bodyPr/>
                    <a:lstStyle/>
                    <a:p>
                      <a:r>
                        <a:rPr lang="en-GB" sz="900" b="0" dirty="0">
                          <a:latin typeface="Arial" panose="020B0604020202020204" pitchFamily="34" charset="0"/>
                          <a:cs typeface="Arial" panose="020B0604020202020204" pitchFamily="34" charset="0"/>
                        </a:rPr>
                        <a:t>The Brick, 10 Arcade Street, Wigan WN1 1LU</a:t>
                      </a:r>
                    </a:p>
                  </a:txBody>
                  <a:tcPr/>
                </a:tc>
                <a:extLst>
                  <a:ext uri="{0D108BD9-81ED-4DB2-BD59-A6C34878D82A}">
                    <a16:rowId xmlns:a16="http://schemas.microsoft.com/office/drawing/2014/main" val="10001"/>
                  </a:ext>
                </a:extLst>
              </a:tr>
              <a:tr h="644747">
                <a:tc>
                  <a:txBody>
                    <a:bodyPr/>
                    <a:lstStyle/>
                    <a:p>
                      <a:r>
                        <a:rPr lang="en-GB" sz="900" b="0" dirty="0">
                          <a:latin typeface="Arial" panose="020B0604020202020204" pitchFamily="34" charset="0"/>
                          <a:cs typeface="Arial" panose="020B0604020202020204" pitchFamily="34" charset="0"/>
                        </a:rPr>
                        <a:t>Fur Clemt </a:t>
                      </a:r>
                    </a:p>
                  </a:txBody>
                  <a:tcPr/>
                </a:tc>
                <a:tc>
                  <a:txBody>
                    <a:bodyPr/>
                    <a:lstStyle/>
                    <a:p>
                      <a:r>
                        <a:rPr lang="en-GB" sz="900" b="0" dirty="0">
                          <a:latin typeface="Arial" panose="020B0604020202020204" pitchFamily="34" charset="0"/>
                          <a:cs typeface="Arial" panose="020B0604020202020204" pitchFamily="34" charset="0"/>
                        </a:rPr>
                        <a:t>Cafe offering food on a pay as you feel</a:t>
                      </a:r>
                      <a:r>
                        <a:rPr lang="en-GB" sz="900" b="0" baseline="0" dirty="0">
                          <a:latin typeface="Arial" panose="020B0604020202020204" pitchFamily="34" charset="0"/>
                          <a:cs typeface="Arial" panose="020B0604020202020204" pitchFamily="34" charset="0"/>
                        </a:rPr>
                        <a:t> basis </a:t>
                      </a:r>
                      <a:endParaRPr lang="en-GB" sz="900" b="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hlinkClick r:id="rId5"/>
                        </a:rPr>
                        <a:t>http://www.realjunkfoodprojectwigan.org.uk/cafes.html</a:t>
                      </a:r>
                      <a:r>
                        <a:rPr lang="en-GB" sz="900" b="0" dirty="0">
                          <a:latin typeface="Arial" panose="020B0604020202020204" pitchFamily="34" charset="0"/>
                          <a:cs typeface="Arial" panose="020B0604020202020204" pitchFamily="34" charset="0"/>
                        </a:rPr>
                        <a:t> </a:t>
                      </a:r>
                    </a:p>
                    <a:p>
                      <a:r>
                        <a:rPr lang="en-GB" sz="900" b="0" dirty="0">
                          <a:latin typeface="Arial" panose="020B0604020202020204" pitchFamily="34" charset="0"/>
                          <a:cs typeface="Arial" panose="020B0604020202020204" pitchFamily="34" charset="0"/>
                        </a:rPr>
                        <a:t>Email:  </a:t>
                      </a:r>
                      <a:r>
                        <a:rPr lang="en-GB" sz="900" b="0" dirty="0">
                          <a:latin typeface="Arial" panose="020B0604020202020204" pitchFamily="34" charset="0"/>
                          <a:cs typeface="Arial" panose="020B0604020202020204" pitchFamily="34" charset="0"/>
                          <a:hlinkClick r:id="rId6"/>
                        </a:rPr>
                        <a:t>shirley@foodpositive.co.uk</a:t>
                      </a:r>
                      <a:endParaRPr lang="en-GB" sz="900" b="0" dirty="0">
                        <a:latin typeface="Arial" panose="020B0604020202020204" pitchFamily="34" charset="0"/>
                        <a:cs typeface="Arial" panose="020B0604020202020204" pitchFamily="34" charset="0"/>
                      </a:endParaRPr>
                    </a:p>
                    <a:p>
                      <a:r>
                        <a:rPr lang="en-GB" sz="900" b="0" dirty="0">
                          <a:latin typeface="Arial" panose="020B0604020202020204" pitchFamily="34" charset="0"/>
                          <a:cs typeface="Arial" panose="020B0604020202020204" pitchFamily="34" charset="0"/>
                        </a:rPr>
                        <a:t>Phone: 07727057129 </a:t>
                      </a:r>
                    </a:p>
                  </a:txBody>
                  <a:tcPr/>
                </a:tc>
                <a:tc>
                  <a:txBody>
                    <a:bodyPr/>
                    <a:lstStyle/>
                    <a:p>
                      <a:r>
                        <a:rPr lang="en-GB" sz="900" b="0" dirty="0">
                          <a:latin typeface="Arial" panose="020B0604020202020204" pitchFamily="34" charset="0"/>
                          <a:cs typeface="Arial" panose="020B0604020202020204" pitchFamily="34" charset="0"/>
                        </a:rPr>
                        <a:t>Central Park </a:t>
                      </a:r>
                    </a:p>
                    <a:p>
                      <a:r>
                        <a:rPr lang="en-GB" sz="900" b="0" dirty="0">
                          <a:latin typeface="Arial" panose="020B0604020202020204" pitchFamily="34" charset="0"/>
                          <a:cs typeface="Arial" panose="020B0604020202020204" pitchFamily="34" charset="0"/>
                        </a:rPr>
                        <a:t>Montrose Avenue</a:t>
                      </a:r>
                    </a:p>
                    <a:p>
                      <a:r>
                        <a:rPr lang="en-GB" sz="900" b="0" dirty="0">
                          <a:latin typeface="Arial" panose="020B0604020202020204" pitchFamily="34" charset="0"/>
                          <a:cs typeface="Arial" panose="020B0604020202020204" pitchFamily="34" charset="0"/>
                        </a:rPr>
                        <a:t>Wigan</a:t>
                      </a:r>
                    </a:p>
                    <a:p>
                      <a:r>
                        <a:rPr lang="en-GB" sz="900" b="0" dirty="0">
                          <a:latin typeface="Arial" panose="020B0604020202020204" pitchFamily="34" charset="0"/>
                          <a:cs typeface="Arial" panose="020B0604020202020204" pitchFamily="34" charset="0"/>
                        </a:rPr>
                        <a:t>WN5 9XL</a:t>
                      </a:r>
                    </a:p>
                  </a:txBody>
                  <a:tcPr/>
                </a:tc>
                <a:extLst>
                  <a:ext uri="{0D108BD9-81ED-4DB2-BD59-A6C34878D82A}">
                    <a16:rowId xmlns:a16="http://schemas.microsoft.com/office/drawing/2014/main" val="10002"/>
                  </a:ext>
                </a:extLst>
              </a:tr>
              <a:tr h="644747">
                <a:tc>
                  <a:txBody>
                    <a:bodyPr/>
                    <a:lstStyle/>
                    <a:p>
                      <a:r>
                        <a:rPr lang="en-GB" sz="900" b="0" dirty="0">
                          <a:latin typeface="Arial" panose="020B0604020202020204" pitchFamily="34" charset="0"/>
                          <a:cs typeface="Arial" panose="020B0604020202020204" pitchFamily="34" charset="0"/>
                        </a:rPr>
                        <a:t>The Bridge at Leigh </a:t>
                      </a:r>
                    </a:p>
                  </a:txBody>
                  <a:tcPr/>
                </a:tc>
                <a:tc>
                  <a:txBody>
                    <a:bodyPr/>
                    <a:lstStyle/>
                    <a:p>
                      <a:r>
                        <a:rPr lang="en-GB" sz="900" b="0" dirty="0">
                          <a:latin typeface="Arial" panose="020B0604020202020204" pitchFamily="34" charset="0"/>
                          <a:cs typeface="Arial" panose="020B0604020202020204" pitchFamily="34" charset="0"/>
                        </a:rPr>
                        <a:t>Aimed at supporting the less well off in our society and providing good wholesome nutritious food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hlinkClick r:id="rId7"/>
                        </a:rPr>
                        <a:t>https://do-it.org/organisations/leigh-caring-kitchen</a:t>
                      </a:r>
                      <a:r>
                        <a:rPr lang="en-GB" sz="900" b="0" dirty="0">
                          <a:latin typeface="Arial" panose="020B0604020202020204" pitchFamily="34" charset="0"/>
                          <a:cs typeface="Arial" panose="020B0604020202020204" pitchFamily="34" charset="0"/>
                        </a:rPr>
                        <a:t> </a:t>
                      </a:r>
                    </a:p>
                    <a:p>
                      <a:r>
                        <a:rPr lang="en-GB" sz="900" b="0" dirty="0">
                          <a:latin typeface="Arial" panose="020B0604020202020204" pitchFamily="34" charset="0"/>
                          <a:cs typeface="Arial" panose="020B0604020202020204" pitchFamily="34" charset="0"/>
                          <a:hlinkClick r:id="rId8"/>
                        </a:rPr>
                        <a:t>thebridgeatleigh@gmail.com</a:t>
                      </a:r>
                      <a:r>
                        <a:rPr lang="en-GB" sz="900" b="0" dirty="0">
                          <a:latin typeface="Arial" panose="020B0604020202020204" pitchFamily="34" charset="0"/>
                          <a:cs typeface="Arial" panose="020B0604020202020204" pitchFamily="34" charset="0"/>
                        </a:rPr>
                        <a:t> </a:t>
                      </a:r>
                    </a:p>
                    <a:p>
                      <a:r>
                        <a:rPr lang="en-GB" sz="900" b="0" baseline="0" dirty="0">
                          <a:latin typeface="Arial" panose="020B0604020202020204" pitchFamily="34" charset="0"/>
                          <a:cs typeface="Arial" panose="020B0604020202020204" pitchFamily="34" charset="0"/>
                        </a:rPr>
                        <a:t>Phone:  </a:t>
                      </a:r>
                      <a:r>
                        <a:rPr lang="en-GB" sz="900" b="0" dirty="0">
                          <a:latin typeface="Arial" panose="020B0604020202020204" pitchFamily="34" charset="0"/>
                          <a:cs typeface="Arial" panose="020B0604020202020204" pitchFamily="34" charset="0"/>
                        </a:rPr>
                        <a:t>07890032888</a:t>
                      </a:r>
                    </a:p>
                    <a:p>
                      <a:r>
                        <a:rPr lang="en-GB" sz="900" b="0" dirty="0">
                          <a:latin typeface="Arial" panose="020B0604020202020204" pitchFamily="34" charset="0"/>
                          <a:cs typeface="Arial" panose="020B0604020202020204" pitchFamily="34" charset="0"/>
                          <a:hlinkClick r:id="rId9"/>
                        </a:rPr>
                        <a:t>https://www.communitybook.org/organisation/307</a:t>
                      </a:r>
                      <a:r>
                        <a:rPr lang="en-GB" sz="900" b="0" dirty="0">
                          <a:latin typeface="Arial" panose="020B0604020202020204" pitchFamily="34" charset="0"/>
                          <a:cs typeface="Arial" panose="020B0604020202020204" pitchFamily="34" charset="0"/>
                        </a:rPr>
                        <a:t> </a:t>
                      </a:r>
                    </a:p>
                  </a:txBody>
                  <a:tcPr/>
                </a:tc>
                <a:tc>
                  <a:txBody>
                    <a:bodyPr/>
                    <a:lstStyle/>
                    <a:p>
                      <a:r>
                        <a:rPr lang="en-GB" sz="900" b="0" dirty="0">
                          <a:latin typeface="Arial" panose="020B0604020202020204" pitchFamily="34" charset="0"/>
                          <a:cs typeface="Arial" panose="020B0604020202020204" pitchFamily="34" charset="0"/>
                        </a:rPr>
                        <a:t>The Old Methodist School</a:t>
                      </a:r>
                    </a:p>
                    <a:p>
                      <a:r>
                        <a:rPr lang="en-GB" sz="900" b="0" dirty="0">
                          <a:latin typeface="Arial" panose="020B0604020202020204" pitchFamily="34" charset="0"/>
                          <a:cs typeface="Arial" panose="020B0604020202020204" pitchFamily="34" charset="0"/>
                        </a:rPr>
                        <a:t>87 King St</a:t>
                      </a:r>
                    </a:p>
                    <a:p>
                      <a:r>
                        <a:rPr lang="en-GB" sz="900" b="0" dirty="0">
                          <a:latin typeface="Arial" panose="020B0604020202020204" pitchFamily="34" charset="0"/>
                          <a:cs typeface="Arial" panose="020B0604020202020204" pitchFamily="34" charset="0"/>
                        </a:rPr>
                        <a:t>LEIGH</a:t>
                      </a:r>
                    </a:p>
                    <a:p>
                      <a:r>
                        <a:rPr lang="en-GB" sz="900" b="0" dirty="0">
                          <a:latin typeface="Arial" panose="020B0604020202020204" pitchFamily="34" charset="0"/>
                          <a:cs typeface="Arial" panose="020B0604020202020204" pitchFamily="34" charset="0"/>
                        </a:rPr>
                        <a:t>WN7 4LJ</a:t>
                      </a:r>
                    </a:p>
                  </a:txBody>
                  <a:tcPr/>
                </a:tc>
                <a:extLst>
                  <a:ext uri="{0D108BD9-81ED-4DB2-BD59-A6C34878D82A}">
                    <a16:rowId xmlns:a16="http://schemas.microsoft.com/office/drawing/2014/main" val="10003"/>
                  </a:ext>
                </a:extLst>
              </a:tr>
              <a:tr h="1473707">
                <a:tc>
                  <a:txBody>
                    <a:bodyPr/>
                    <a:lstStyle/>
                    <a:p>
                      <a:r>
                        <a:rPr lang="en-GB" sz="900" b="0" dirty="0">
                          <a:latin typeface="Arial" panose="020B0604020202020204" pitchFamily="34" charset="0"/>
                          <a:cs typeface="Arial" panose="020B0604020202020204" pitchFamily="34" charset="0"/>
                        </a:rPr>
                        <a:t>St Barnabas</a:t>
                      </a:r>
                      <a:r>
                        <a:rPr lang="en-GB" sz="900" b="0" baseline="0" dirty="0">
                          <a:latin typeface="Arial" panose="020B0604020202020204" pitchFamily="34" charset="0"/>
                          <a:cs typeface="Arial" panose="020B0604020202020204" pitchFamily="34" charset="0"/>
                        </a:rPr>
                        <a:t> Church </a:t>
                      </a:r>
                      <a:endParaRPr lang="en-GB" sz="900" b="0" dirty="0">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Food Bank Outlet </a:t>
                      </a:r>
                    </a:p>
                    <a:p>
                      <a:r>
                        <a:rPr lang="en-GB" sz="900" b="0" kern="1200" dirty="0">
                          <a:solidFill>
                            <a:schemeClr val="tx1"/>
                          </a:solidFill>
                          <a:effectLst/>
                          <a:latin typeface="Arial" panose="020B0604020202020204" pitchFamily="34" charset="0"/>
                          <a:ea typeface="+mn-ea"/>
                          <a:cs typeface="Arial" panose="020B0604020202020204" pitchFamily="34" charset="0"/>
                        </a:rPr>
                        <a:t>Women's Group - Group mainly young mums</a:t>
                      </a:r>
                    </a:p>
                    <a:p>
                      <a:r>
                        <a:rPr lang="en-GB" sz="900" b="0" kern="1200" dirty="0">
                          <a:solidFill>
                            <a:schemeClr val="tx1"/>
                          </a:solidFill>
                          <a:effectLst/>
                          <a:latin typeface="Arial" panose="020B0604020202020204" pitchFamily="34" charset="0"/>
                          <a:ea typeface="+mn-ea"/>
                          <a:cs typeface="Arial" panose="020B0604020202020204" pitchFamily="34" charset="0"/>
                        </a:rPr>
                        <a:t>Addaction </a:t>
                      </a:r>
                    </a:p>
                    <a:p>
                      <a:r>
                        <a:rPr lang="en-GB" sz="900" b="0" kern="1200" dirty="0">
                          <a:solidFill>
                            <a:schemeClr val="tx1"/>
                          </a:solidFill>
                          <a:effectLst/>
                          <a:latin typeface="Arial" panose="020B0604020202020204" pitchFamily="34" charset="0"/>
                          <a:ea typeface="+mn-ea"/>
                          <a:cs typeface="Arial" panose="020B0604020202020204" pitchFamily="34" charset="0"/>
                        </a:rPr>
                        <a:t>Writing Group </a:t>
                      </a:r>
                    </a:p>
                    <a:p>
                      <a:r>
                        <a:rPr lang="en-GB" sz="900" b="0" kern="1200" dirty="0">
                          <a:solidFill>
                            <a:schemeClr val="tx1"/>
                          </a:solidFill>
                          <a:effectLst/>
                          <a:latin typeface="Arial" panose="020B0604020202020204" pitchFamily="34" charset="0"/>
                          <a:ea typeface="+mn-ea"/>
                          <a:cs typeface="Arial" panose="020B0604020202020204" pitchFamily="34" charset="0"/>
                        </a:rPr>
                        <a:t>8yrs-11yrs Youth Group</a:t>
                      </a:r>
                    </a:p>
                    <a:p>
                      <a:r>
                        <a:rPr lang="en-GB" sz="900" b="0" kern="1200" dirty="0">
                          <a:solidFill>
                            <a:schemeClr val="tx1"/>
                          </a:solidFill>
                          <a:effectLst/>
                          <a:latin typeface="Arial" panose="020B0604020202020204" pitchFamily="34" charset="0"/>
                          <a:ea typeface="+mn-ea"/>
                          <a:cs typeface="Arial" panose="020B0604020202020204" pitchFamily="34" charset="0"/>
                        </a:rPr>
                        <a:t>Friendship Group for elderly </a:t>
                      </a:r>
                    </a:p>
                    <a:p>
                      <a:r>
                        <a:rPr lang="en-GB" sz="900" b="0" kern="1200" dirty="0">
                          <a:solidFill>
                            <a:schemeClr val="tx1"/>
                          </a:solidFill>
                          <a:effectLst/>
                          <a:latin typeface="Arial" panose="020B0604020202020204" pitchFamily="34" charset="0"/>
                          <a:ea typeface="+mn-ea"/>
                          <a:cs typeface="Arial" panose="020B0604020202020204" pitchFamily="34" charset="0"/>
                        </a:rPr>
                        <a:t>Adult maths and English </a:t>
                      </a:r>
                    </a:p>
                    <a:p>
                      <a:r>
                        <a:rPr lang="en-GB" sz="900" b="0" kern="1200" dirty="0">
                          <a:solidFill>
                            <a:schemeClr val="tx1"/>
                          </a:solidFill>
                          <a:effectLst/>
                          <a:latin typeface="Arial" panose="020B0604020202020204" pitchFamily="34" charset="0"/>
                          <a:ea typeface="+mn-ea"/>
                          <a:cs typeface="Arial" panose="020B0604020202020204" pitchFamily="34" charset="0"/>
                        </a:rPr>
                        <a:t>Family Time - games evening for families </a:t>
                      </a:r>
                    </a:p>
                    <a:p>
                      <a:r>
                        <a:rPr lang="en-GB" sz="900" b="0" kern="1200" dirty="0">
                          <a:solidFill>
                            <a:schemeClr val="tx1"/>
                          </a:solidFill>
                          <a:effectLst/>
                          <a:latin typeface="Arial" panose="020B0604020202020204" pitchFamily="34" charset="0"/>
                          <a:ea typeface="+mn-ea"/>
                          <a:cs typeface="Arial" panose="020B0604020202020204" pitchFamily="34" charset="0"/>
                        </a:rPr>
                        <a:t>Adult Drop in for vulnerable adults to come for coffee &amp; chat </a:t>
                      </a:r>
                    </a:p>
                  </a:txBody>
                  <a:tcPr/>
                </a:tc>
                <a:tc>
                  <a:txBody>
                    <a:bodyPr/>
                    <a:lstStyle/>
                    <a:p>
                      <a:endParaRPr lang="en-GB" sz="900" b="0" dirty="0">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Monday to Friday</a:t>
                      </a:r>
                    </a:p>
                  </a:txBody>
                  <a:tcPr/>
                </a:tc>
                <a:extLst>
                  <a:ext uri="{0D108BD9-81ED-4DB2-BD59-A6C34878D82A}">
                    <a16:rowId xmlns:a16="http://schemas.microsoft.com/office/drawing/2014/main" val="10004"/>
                  </a:ext>
                </a:extLst>
              </a:tr>
              <a:tr h="1059227">
                <a:tc>
                  <a:txBody>
                    <a:bodyPr/>
                    <a:lstStyle/>
                    <a:p>
                      <a:r>
                        <a:rPr lang="en-GB" sz="900" b="0" dirty="0">
                          <a:solidFill>
                            <a:schemeClr val="tx1"/>
                          </a:solidFill>
                          <a:effectLst/>
                          <a:latin typeface="Arial" panose="020B0604020202020204" pitchFamily="34" charset="0"/>
                          <a:cs typeface="Arial" panose="020B0604020202020204" pitchFamily="34" charset="0"/>
                        </a:rPr>
                        <a:t>Citizens Advice Wigan Borough</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Provide advice on debt,</a:t>
                      </a:r>
                      <a:r>
                        <a:rPr lang="en-GB" sz="900" b="0" baseline="0" dirty="0">
                          <a:solidFill>
                            <a:schemeClr val="tx1"/>
                          </a:solidFill>
                          <a:latin typeface="Arial" panose="020B0604020202020204" pitchFamily="34" charset="0"/>
                          <a:cs typeface="Arial" panose="020B0604020202020204" pitchFamily="34" charset="0"/>
                        </a:rPr>
                        <a:t> welfare rights, housing, employment asylum and immigration and family and personal support.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Phone:</a:t>
                      </a:r>
                      <a:r>
                        <a:rPr lang="en-GB" sz="900" b="0" baseline="0" dirty="0">
                          <a:solidFill>
                            <a:schemeClr val="tx1"/>
                          </a:solidFill>
                          <a:effectLst/>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01942 709709 </a:t>
                      </a:r>
                      <a:br>
                        <a:rPr lang="en-GB" sz="900" b="0" dirty="0">
                          <a:solidFill>
                            <a:schemeClr val="tx1"/>
                          </a:solidFill>
                          <a:effectLst/>
                          <a:latin typeface="Arial" panose="020B0604020202020204" pitchFamily="34" charset="0"/>
                          <a:cs typeface="Arial" panose="020B0604020202020204" pitchFamily="34" charset="0"/>
                        </a:rPr>
                      </a:br>
                      <a:r>
                        <a:rPr lang="en-GB" sz="900" b="0" dirty="0">
                          <a:solidFill>
                            <a:schemeClr val="tx1"/>
                          </a:solidFill>
                          <a:effectLst/>
                          <a:latin typeface="Arial" panose="020B0604020202020204" pitchFamily="34" charset="0"/>
                          <a:cs typeface="Arial" panose="020B0604020202020204" pitchFamily="34" charset="0"/>
                        </a:rPr>
                        <a:t>Email: </a:t>
                      </a:r>
                      <a:r>
                        <a:rPr lang="en-GB" sz="900" b="0" dirty="0">
                          <a:solidFill>
                            <a:schemeClr val="tx1"/>
                          </a:solidFill>
                          <a:effectLst/>
                          <a:latin typeface="Arial" panose="020B0604020202020204" pitchFamily="34" charset="0"/>
                          <a:cs typeface="Arial" panose="020B0604020202020204" pitchFamily="34" charset="0"/>
                          <a:hlinkClick r:id="rId10"/>
                        </a:rPr>
                        <a:t>advice@cawb.org.uk</a:t>
                      </a:r>
                      <a:r>
                        <a:rPr lang="en-GB" sz="900" b="0" dirty="0">
                          <a:solidFill>
                            <a:schemeClr val="tx1"/>
                          </a:solidFill>
                          <a:effectLst/>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hlinkClick r:id="rId11"/>
                        </a:rPr>
                        <a:t>c.whittle@cawb.org.uk</a:t>
                      </a:r>
                      <a:r>
                        <a:rPr lang="en-GB" sz="900" b="0" baseline="0" dirty="0">
                          <a:solidFill>
                            <a:schemeClr val="tx1"/>
                          </a:solidFill>
                          <a:latin typeface="Arial" panose="020B0604020202020204" pitchFamily="34" charset="0"/>
                          <a:cs typeface="Arial" panose="020B0604020202020204" pitchFamily="34" charset="0"/>
                        </a:rPr>
                        <a:t> </a:t>
                      </a:r>
                    </a:p>
                    <a:p>
                      <a:r>
                        <a:rPr lang="en-GB" sz="900" b="0" dirty="0">
                          <a:solidFill>
                            <a:schemeClr val="tx1"/>
                          </a:solidFill>
                          <a:effectLst/>
                          <a:latin typeface="Arial" panose="020B0604020202020204" pitchFamily="34" charset="0"/>
                          <a:cs typeface="Arial" panose="020B0604020202020204" pitchFamily="34" charset="0"/>
                        </a:rPr>
                        <a:t>Community</a:t>
                      </a:r>
                      <a:r>
                        <a:rPr lang="en-GB" sz="900" b="0" baseline="0" dirty="0">
                          <a:solidFill>
                            <a:schemeClr val="tx1"/>
                          </a:solidFill>
                          <a:effectLst/>
                          <a:latin typeface="Arial" panose="020B0604020202020204" pitchFamily="34" charset="0"/>
                          <a:cs typeface="Arial" panose="020B0604020202020204" pitchFamily="34" charset="0"/>
                        </a:rPr>
                        <a:t> Book: </a:t>
                      </a:r>
                      <a:r>
                        <a:rPr lang="en-GB" sz="900" b="0" baseline="0" dirty="0">
                          <a:solidFill>
                            <a:schemeClr val="tx1"/>
                          </a:solidFill>
                          <a:effectLst/>
                          <a:latin typeface="Arial" panose="020B0604020202020204" pitchFamily="34" charset="0"/>
                          <a:cs typeface="Arial" panose="020B0604020202020204" pitchFamily="34" charset="0"/>
                          <a:hlinkClick r:id="rId12"/>
                        </a:rPr>
                        <a:t>https://www.communitybook.org/organisation/102</a:t>
                      </a:r>
                      <a:r>
                        <a:rPr lang="en-GB" sz="900" b="0" baseline="0" dirty="0">
                          <a:solidFill>
                            <a:schemeClr val="tx1"/>
                          </a:solidFill>
                          <a:effectLst/>
                          <a:latin typeface="Arial" panose="020B0604020202020204" pitchFamily="34" charset="0"/>
                          <a:cs typeface="Arial" panose="020B0604020202020204" pitchFamily="34" charset="0"/>
                        </a:rPr>
                        <a:t> </a:t>
                      </a:r>
                      <a:endParaRPr lang="en-GB" sz="900" b="0" dirty="0">
                        <a:solidFill>
                          <a:schemeClr val="tx1"/>
                        </a:solidFill>
                        <a:effectLst/>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The Turnpike Civic Square Leigh WN7 1EB Drop in: Mon, Tue, Thu 9:00 - 15:00 </a:t>
                      </a:r>
                    </a:p>
                    <a:p>
                      <a:r>
                        <a:rPr lang="en-GB" sz="900" b="0" dirty="0">
                          <a:solidFill>
                            <a:schemeClr val="tx1"/>
                          </a:solidFill>
                          <a:latin typeface="Arial" panose="020B0604020202020204" pitchFamily="34" charset="0"/>
                          <a:cs typeface="Arial" panose="020B0604020202020204" pitchFamily="34" charset="0"/>
                        </a:rPr>
                        <a:t>Wigan Life Centre The </a:t>
                      </a:r>
                      <a:r>
                        <a:rPr lang="en-GB" sz="900" b="0" dirty="0" err="1">
                          <a:solidFill>
                            <a:schemeClr val="tx1"/>
                          </a:solidFill>
                          <a:latin typeface="Arial" panose="020B0604020202020204" pitchFamily="34" charset="0"/>
                          <a:cs typeface="Arial" panose="020B0604020202020204" pitchFamily="34" charset="0"/>
                        </a:rPr>
                        <a:t>Wiend</a:t>
                      </a:r>
                      <a:r>
                        <a:rPr lang="en-GB" sz="900" b="0" dirty="0">
                          <a:solidFill>
                            <a:schemeClr val="tx1"/>
                          </a:solidFill>
                          <a:latin typeface="Arial" panose="020B0604020202020204" pitchFamily="34" charset="0"/>
                          <a:cs typeface="Arial" panose="020B0604020202020204" pitchFamily="34" charset="0"/>
                        </a:rPr>
                        <a:t> Wigan WN1 1NH Drop in: Mon - Thu 9:00 - 15:00, Fri 9:00 - 13:30</a:t>
                      </a:r>
                    </a:p>
                  </a:txBody>
                  <a:tcPr/>
                </a:tc>
                <a:extLst>
                  <a:ext uri="{0D108BD9-81ED-4DB2-BD59-A6C34878D82A}">
                    <a16:rowId xmlns:a16="http://schemas.microsoft.com/office/drawing/2014/main" val="2733072739"/>
                  </a:ext>
                </a:extLst>
              </a:tr>
              <a:tr h="921067">
                <a:tc>
                  <a:txBody>
                    <a:bodyPr/>
                    <a:lstStyle/>
                    <a:p>
                      <a:r>
                        <a:rPr lang="en-GB" sz="900" b="0" dirty="0">
                          <a:solidFill>
                            <a:schemeClr val="tx1"/>
                          </a:solidFill>
                          <a:latin typeface="Arial" panose="020B0604020202020204" pitchFamily="34" charset="0"/>
                          <a:cs typeface="Arial" panose="020B0604020202020204" pitchFamily="34" charset="0"/>
                        </a:rPr>
                        <a:t>Unify Credit Union</a:t>
                      </a:r>
                      <a:r>
                        <a:rPr lang="en-GB" sz="900" b="0" baseline="0" dirty="0">
                          <a:solidFill>
                            <a:schemeClr val="tx1"/>
                          </a:solidFill>
                          <a:latin typeface="Arial" panose="020B0604020202020204" pitchFamily="34" charset="0"/>
                          <a:cs typeface="Arial" panose="020B0604020202020204" pitchFamily="34" charset="0"/>
                        </a:rPr>
                        <a:t> Ltd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Unify Credit Union is a savings and loan co-operative providing financial service to nearly 10,000 residents across Wigan and Leigh.</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Web: </a:t>
                      </a:r>
                      <a:r>
                        <a:rPr lang="en-GB" sz="900" u="sng" kern="1200" dirty="0">
                          <a:solidFill>
                            <a:srgbClr val="FF0000"/>
                          </a:solidFill>
                          <a:effectLst/>
                          <a:latin typeface="Arial" panose="020B0604020202020204" pitchFamily="34" charset="0"/>
                          <a:ea typeface="+mn-ea"/>
                          <a:cs typeface="Arial" panose="020B0604020202020204" pitchFamily="34" charset="0"/>
                          <a:hlinkClick r:id="rId13"/>
                        </a:rPr>
                        <a:t>www.unifycu.org</a:t>
                      </a:r>
                      <a:r>
                        <a:rPr lang="en-GB" sz="900" u="sng" kern="1200" dirty="0">
                          <a:solidFill>
                            <a:srgbClr val="FF0000"/>
                          </a:solidFill>
                          <a:effectLst/>
                          <a:latin typeface="Arial" panose="020B0604020202020204" pitchFamily="34" charset="0"/>
                          <a:ea typeface="+mn-ea"/>
                          <a:cs typeface="Arial" panose="020B0604020202020204" pitchFamily="34" charset="0"/>
                        </a:rPr>
                        <a:t> </a:t>
                      </a:r>
                      <a:r>
                        <a:rPr lang="en-GB" sz="900" b="0" dirty="0">
                          <a:solidFill>
                            <a:schemeClr val="tx1"/>
                          </a:solidFill>
                          <a:effectLst/>
                          <a:latin typeface="Arial" panose="020B0604020202020204" pitchFamily="34" charset="0"/>
                          <a:cs typeface="Arial" panose="020B0604020202020204" pitchFamily="34" charset="0"/>
                        </a:rPr>
                        <a:t>Phone:</a:t>
                      </a:r>
                      <a:r>
                        <a:rPr lang="en-GB" sz="900" b="0" baseline="0" dirty="0">
                          <a:solidFill>
                            <a:schemeClr val="tx1"/>
                          </a:solidFill>
                          <a:effectLst/>
                          <a:latin typeface="Arial" panose="020B0604020202020204" pitchFamily="34" charset="0"/>
                          <a:cs typeface="Arial" panose="020B0604020202020204" pitchFamily="34" charset="0"/>
                        </a:rPr>
                        <a:t> </a:t>
                      </a:r>
                      <a:r>
                        <a:rPr lang="en-GB" sz="900" b="0" dirty="0">
                          <a:solidFill>
                            <a:schemeClr val="tx1"/>
                          </a:solidFill>
                          <a:effectLst/>
                          <a:latin typeface="Arial" panose="020B0604020202020204" pitchFamily="34" charset="0"/>
                          <a:cs typeface="Arial" panose="020B0604020202020204" pitchFamily="34" charset="0"/>
                        </a:rPr>
                        <a:t>01942 245656</a:t>
                      </a:r>
                    </a:p>
                    <a:p>
                      <a:r>
                        <a:rPr lang="en-GB" sz="900" b="0" dirty="0">
                          <a:solidFill>
                            <a:schemeClr val="tx1"/>
                          </a:solidFill>
                          <a:effectLst/>
                          <a:latin typeface="Arial" panose="020B0604020202020204" pitchFamily="34" charset="0"/>
                          <a:cs typeface="Arial" panose="020B0604020202020204" pitchFamily="34" charset="0"/>
                        </a:rPr>
                        <a:t>Email:</a:t>
                      </a:r>
                      <a:r>
                        <a:rPr lang="en-GB" sz="900" b="0" baseline="0" dirty="0">
                          <a:solidFill>
                            <a:schemeClr val="tx1"/>
                          </a:solidFill>
                          <a:effectLst/>
                          <a:latin typeface="Arial" panose="020B0604020202020204" pitchFamily="34" charset="0"/>
                          <a:cs typeface="Arial" panose="020B0604020202020204" pitchFamily="34" charset="0"/>
                        </a:rPr>
                        <a:t> </a:t>
                      </a:r>
                      <a:r>
                        <a:rPr lang="en-GB" sz="900" b="0" dirty="0">
                          <a:solidFill>
                            <a:srgbClr val="FF0000"/>
                          </a:solidFill>
                          <a:effectLst/>
                          <a:latin typeface="Arial" panose="020B0604020202020204" pitchFamily="34" charset="0"/>
                          <a:cs typeface="Arial" panose="020B0604020202020204" pitchFamily="34" charset="0"/>
                          <a:hlinkClick r:id="rId14"/>
                        </a:rPr>
                        <a:t>info@unifycu.org</a:t>
                      </a:r>
                      <a:r>
                        <a:rPr lang="en-GB" sz="900" b="0" dirty="0">
                          <a:solidFill>
                            <a:srgbClr val="FF0000"/>
                          </a:solidFill>
                          <a:effectLst/>
                          <a:latin typeface="Arial" panose="020B0604020202020204" pitchFamily="34" charset="0"/>
                          <a:cs typeface="Arial" panose="020B0604020202020204" pitchFamily="34" charset="0"/>
                        </a:rPr>
                        <a:t> </a:t>
                      </a:r>
                      <a:endParaRPr lang="en-GB" sz="900" b="0" dirty="0">
                        <a:solidFill>
                          <a:srgbClr val="FF0000"/>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21 Crompton Street, Wigan, WN1 1BN </a:t>
                      </a:r>
                    </a:p>
                    <a:p>
                      <a:r>
                        <a:rPr lang="en-GB" sz="900" b="0" dirty="0">
                          <a:solidFill>
                            <a:schemeClr val="tx1"/>
                          </a:solidFill>
                          <a:effectLst/>
                          <a:latin typeface="Arial" panose="020B0604020202020204" pitchFamily="34" charset="0"/>
                          <a:cs typeface="Arial" panose="020B0604020202020204" pitchFamily="34" charset="0"/>
                        </a:rPr>
                        <a:t>13 Smithy Green, Higher </a:t>
                      </a:r>
                      <a:r>
                        <a:rPr lang="en-GB" sz="900" b="0" dirty="0" err="1">
                          <a:solidFill>
                            <a:schemeClr val="tx1"/>
                          </a:solidFill>
                          <a:effectLst/>
                          <a:latin typeface="Arial" panose="020B0604020202020204" pitchFamily="34" charset="0"/>
                          <a:cs typeface="Arial" panose="020B0604020202020204" pitchFamily="34" charset="0"/>
                        </a:rPr>
                        <a:t>Ince</a:t>
                      </a:r>
                      <a:r>
                        <a:rPr lang="en-GB" sz="900" b="0" dirty="0">
                          <a:solidFill>
                            <a:schemeClr val="tx1"/>
                          </a:solidFill>
                          <a:effectLst/>
                          <a:latin typeface="Arial" panose="020B0604020202020204" pitchFamily="34" charset="0"/>
                          <a:cs typeface="Arial" panose="020B0604020202020204" pitchFamily="34" charset="0"/>
                        </a:rPr>
                        <a:t>, Wigan, WN2 2AT</a:t>
                      </a:r>
                    </a:p>
                    <a:p>
                      <a:r>
                        <a:rPr lang="en-GB" sz="900" b="0" dirty="0">
                          <a:solidFill>
                            <a:schemeClr val="tx1"/>
                          </a:solidFill>
                          <a:latin typeface="Arial" panose="020B0604020202020204" pitchFamily="34" charset="0"/>
                          <a:cs typeface="Arial" panose="020B0604020202020204" pitchFamily="34" charset="0"/>
                        </a:rPr>
                        <a:t>90 </a:t>
                      </a:r>
                      <a:r>
                        <a:rPr lang="en-GB" sz="900" b="0" dirty="0" err="1">
                          <a:solidFill>
                            <a:schemeClr val="tx1"/>
                          </a:solidFill>
                          <a:latin typeface="Arial" panose="020B0604020202020204" pitchFamily="34" charset="0"/>
                          <a:cs typeface="Arial" panose="020B0604020202020204" pitchFamily="34" charset="0"/>
                        </a:rPr>
                        <a:t>Bradshawgate</a:t>
                      </a:r>
                      <a:r>
                        <a:rPr lang="en-GB" sz="900" b="0" dirty="0">
                          <a:solidFill>
                            <a:schemeClr val="tx1"/>
                          </a:solidFill>
                          <a:latin typeface="Arial" panose="020B0604020202020204" pitchFamily="34" charset="0"/>
                          <a:cs typeface="Arial" panose="020B0604020202020204" pitchFamily="34" charset="0"/>
                        </a:rPr>
                        <a:t>, Leigh WN7 4NP</a:t>
                      </a:r>
                    </a:p>
                  </a:txBody>
                  <a:tcPr/>
                </a:tc>
                <a:extLst>
                  <a:ext uri="{0D108BD9-81ED-4DB2-BD59-A6C34878D82A}">
                    <a16:rowId xmlns:a16="http://schemas.microsoft.com/office/drawing/2014/main" val="1330380325"/>
                  </a:ext>
                </a:extLst>
              </a:tr>
              <a:tr h="684958">
                <a:tc>
                  <a:txBody>
                    <a:bodyPr/>
                    <a:lstStyle/>
                    <a:p>
                      <a:r>
                        <a:rPr lang="en-GB" sz="900" b="0" dirty="0">
                          <a:solidFill>
                            <a:schemeClr val="tx1"/>
                          </a:solidFill>
                          <a:latin typeface="Arial" panose="020B0604020202020204" pitchFamily="34" charset="0"/>
                          <a:cs typeface="Arial" panose="020B0604020202020204" pitchFamily="34" charset="0"/>
                        </a:rPr>
                        <a:t>Joining Communities</a:t>
                      </a:r>
                    </a:p>
                  </a:txBody>
                  <a:tcPr/>
                </a:tc>
                <a:tc>
                  <a:txBody>
                    <a:bodyPr/>
                    <a:lstStyle/>
                    <a:p>
                      <a:r>
                        <a:rPr lang="en-GB" sz="900" b="0" dirty="0">
                          <a:solidFill>
                            <a:schemeClr val="tx1"/>
                          </a:solidFill>
                          <a:latin typeface="Arial" panose="020B0604020202020204" pitchFamily="34" charset="0"/>
                          <a:cs typeface="Arial" panose="020B0604020202020204" pitchFamily="34" charset="0"/>
                        </a:rPr>
                        <a:t>Help with employability</a:t>
                      </a:r>
                      <a:r>
                        <a:rPr lang="en-GB" sz="900" b="0" baseline="0" dirty="0">
                          <a:solidFill>
                            <a:schemeClr val="tx1"/>
                          </a:solidFill>
                          <a:latin typeface="Arial" panose="020B0604020202020204" pitchFamily="34" charset="0"/>
                          <a:cs typeface="Arial" panose="020B0604020202020204" pitchFamily="34" charset="0"/>
                        </a:rPr>
                        <a:t>, training and confidence building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Phone:01942 671635 </a:t>
                      </a:r>
                    </a:p>
                    <a:p>
                      <a:r>
                        <a:rPr lang="en-GB" sz="900" b="0" dirty="0">
                          <a:solidFill>
                            <a:schemeClr val="tx1"/>
                          </a:solidFill>
                          <a:latin typeface="Arial" panose="020B0604020202020204" pitchFamily="34" charset="0"/>
                          <a:cs typeface="Arial" panose="020B0604020202020204" pitchFamily="34" charset="0"/>
                        </a:rPr>
                        <a:t>Email: </a:t>
                      </a:r>
                      <a:r>
                        <a:rPr lang="en-GB" sz="900" b="0" dirty="0">
                          <a:solidFill>
                            <a:schemeClr val="tx1"/>
                          </a:solidFill>
                          <a:latin typeface="Arial" panose="020B0604020202020204" pitchFamily="34" charset="0"/>
                          <a:cs typeface="Arial" panose="020B0604020202020204" pitchFamily="34" charset="0"/>
                          <a:hlinkClick r:id="rId15"/>
                        </a:rPr>
                        <a:t>info@joiningcommunities.org</a:t>
                      </a:r>
                      <a:r>
                        <a:rPr lang="en-GB" sz="900" b="0" dirty="0">
                          <a:solidFill>
                            <a:schemeClr val="tx1"/>
                          </a:solidFill>
                          <a:latin typeface="Arial" panose="020B0604020202020204" pitchFamily="34" charset="0"/>
                          <a:cs typeface="Arial" panose="020B0604020202020204" pitchFamily="34" charset="0"/>
                        </a:rPr>
                        <a:t> – Website: </a:t>
                      </a:r>
                      <a:r>
                        <a:rPr lang="en-GB" sz="900" b="0" dirty="0">
                          <a:solidFill>
                            <a:schemeClr val="tx1"/>
                          </a:solidFill>
                          <a:latin typeface="Arial" panose="020B0604020202020204" pitchFamily="34" charset="0"/>
                          <a:cs typeface="Arial" panose="020B0604020202020204" pitchFamily="34" charset="0"/>
                          <a:hlinkClick r:id="rId16"/>
                        </a:rPr>
                        <a:t>http://joiningcommunities.org</a:t>
                      </a:r>
                      <a:r>
                        <a:rPr lang="en-GB" sz="900" b="0" dirty="0">
                          <a:solidFill>
                            <a:schemeClr val="tx1"/>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hlinkClick r:id="rId17"/>
                        </a:rPr>
                        <a:t>https://www.communitybook.org/organisation/162</a:t>
                      </a:r>
                      <a:r>
                        <a:rPr lang="en-GB" sz="900" b="0" dirty="0">
                          <a:solidFill>
                            <a:schemeClr val="tx1"/>
                          </a:solidFill>
                          <a:latin typeface="Arial" panose="020B0604020202020204" pitchFamily="34" charset="0"/>
                          <a:cs typeface="Arial" panose="020B0604020202020204" pitchFamily="34" charset="0"/>
                        </a:rPr>
                        <a:t>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Lilford House, St Helens Road, Leigh WN7 4HG </a:t>
                      </a:r>
                    </a:p>
                  </a:txBody>
                  <a:tcPr/>
                </a:tc>
                <a:extLst>
                  <a:ext uri="{0D108BD9-81ED-4DB2-BD59-A6C34878D82A}">
                    <a16:rowId xmlns:a16="http://schemas.microsoft.com/office/drawing/2014/main" val="230010457"/>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956376" y="116632"/>
            <a:ext cx="924546"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2675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594061" y="62940"/>
            <a:ext cx="81369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92D050"/>
                </a:solidFill>
              </a:rPr>
              <a:t>Socio Economic Disadvantage Section 2  </a:t>
            </a:r>
            <a:endParaRPr lang="en-GB" altLang="en-US" sz="1200" dirty="0">
              <a:solidFill>
                <a:srgbClr val="92D050"/>
              </a:solidFill>
            </a:endParaRPr>
          </a:p>
        </p:txBody>
      </p:sp>
      <p:pic>
        <p:nvPicPr>
          <p:cNvPr id="3" name="Picture 2" descr="\\WIG-VMW-P-FS01\User_Homes$\a_prec\LOGOS &amp; SIGNATURES\WiganCouncilcolourlogowithtransparency(45m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52803"/>
            <a:ext cx="837133" cy="43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172938352"/>
              </p:ext>
            </p:extLst>
          </p:nvPr>
        </p:nvGraphicFramePr>
        <p:xfrm>
          <a:off x="0" y="836712"/>
          <a:ext cx="9144002" cy="3531245"/>
        </p:xfrm>
        <a:graphic>
          <a:graphicData uri="http://schemas.openxmlformats.org/drawingml/2006/table">
            <a:tbl>
              <a:tblPr firstRow="1" bandRow="1">
                <a:tableStyleId>{C083E6E3-FA7D-4D7B-A595-EF9225AFEA82}</a:tableStyleId>
              </a:tblPr>
              <a:tblGrid>
                <a:gridCol w="1901787">
                  <a:extLst>
                    <a:ext uri="{9D8B030D-6E8A-4147-A177-3AD203B41FA5}">
                      <a16:colId xmlns:a16="http://schemas.microsoft.com/office/drawing/2014/main" val="20000"/>
                    </a:ext>
                  </a:extLst>
                </a:gridCol>
                <a:gridCol w="2794546">
                  <a:extLst>
                    <a:ext uri="{9D8B030D-6E8A-4147-A177-3AD203B41FA5}">
                      <a16:colId xmlns:a16="http://schemas.microsoft.com/office/drawing/2014/main" val="20001"/>
                    </a:ext>
                  </a:extLst>
                </a:gridCol>
                <a:gridCol w="2794546">
                  <a:extLst>
                    <a:ext uri="{9D8B030D-6E8A-4147-A177-3AD203B41FA5}">
                      <a16:colId xmlns:a16="http://schemas.microsoft.com/office/drawing/2014/main" val="20002"/>
                    </a:ext>
                  </a:extLst>
                </a:gridCol>
                <a:gridCol w="1653123">
                  <a:extLst>
                    <a:ext uri="{9D8B030D-6E8A-4147-A177-3AD203B41FA5}">
                      <a16:colId xmlns:a16="http://schemas.microsoft.com/office/drawing/2014/main" val="20003"/>
                    </a:ext>
                  </a:extLst>
                </a:gridCol>
              </a:tblGrid>
              <a:tr h="305866">
                <a:tc>
                  <a:txBody>
                    <a:bodyPr/>
                    <a:lstStyle/>
                    <a:p>
                      <a:r>
                        <a:rPr lang="en-GB" sz="900" b="1" dirty="0">
                          <a:solidFill>
                            <a:schemeClr val="tx1"/>
                          </a:solidFill>
                          <a:latin typeface="Arial" panose="020B0604020202020204" pitchFamily="34" charset="0"/>
                          <a:cs typeface="Arial" panose="020B0604020202020204" pitchFamily="34" charset="0"/>
                        </a:rPr>
                        <a:t>Who</a:t>
                      </a:r>
                    </a:p>
                  </a:txBody>
                  <a:tcPr/>
                </a:tc>
                <a:tc>
                  <a:txBody>
                    <a:bodyPr/>
                    <a:lstStyle/>
                    <a:p>
                      <a:r>
                        <a:rPr lang="en-GB" sz="900" b="1" dirty="0">
                          <a:solidFill>
                            <a:schemeClr val="tx1"/>
                          </a:solidFill>
                          <a:latin typeface="Arial" panose="020B0604020202020204" pitchFamily="34" charset="0"/>
                          <a:cs typeface="Arial" panose="020B0604020202020204" pitchFamily="34" charset="0"/>
                        </a:rPr>
                        <a:t>What </a:t>
                      </a:r>
                    </a:p>
                  </a:txBody>
                  <a:tcPr/>
                </a:tc>
                <a:tc>
                  <a:txBody>
                    <a:bodyPr/>
                    <a:lstStyle/>
                    <a:p>
                      <a:r>
                        <a:rPr lang="en-GB" sz="900" b="1" dirty="0">
                          <a:solidFill>
                            <a:schemeClr val="tx1"/>
                          </a:solidFill>
                          <a:latin typeface="Arial" panose="020B0604020202020204" pitchFamily="34" charset="0"/>
                          <a:cs typeface="Arial" panose="020B0604020202020204" pitchFamily="34" charset="0"/>
                        </a:rPr>
                        <a:t>Contact </a:t>
                      </a:r>
                    </a:p>
                  </a:txBody>
                  <a:tcPr/>
                </a:tc>
                <a:tc>
                  <a:txBody>
                    <a:bodyPr/>
                    <a:lstStyle/>
                    <a:p>
                      <a:r>
                        <a:rPr lang="en-GB" sz="900" b="1" dirty="0">
                          <a:solidFill>
                            <a:schemeClr val="tx1"/>
                          </a:solidFill>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718327">
                <a:tc>
                  <a:txBody>
                    <a:bodyPr/>
                    <a:lstStyle/>
                    <a:p>
                      <a:r>
                        <a:rPr lang="en-GB" sz="900" b="0" dirty="0">
                          <a:solidFill>
                            <a:schemeClr val="tx1"/>
                          </a:solidFill>
                          <a:latin typeface="Arial" panose="020B0604020202020204" pitchFamily="34" charset="0"/>
                          <a:cs typeface="Arial" panose="020B0604020202020204" pitchFamily="34" charset="0"/>
                        </a:rPr>
                        <a:t>Wigan Family Welfare – Lean</a:t>
                      </a:r>
                      <a:r>
                        <a:rPr lang="en-GB" sz="900" b="0" baseline="0" dirty="0">
                          <a:solidFill>
                            <a:schemeClr val="tx1"/>
                          </a:solidFill>
                          <a:latin typeface="Arial" panose="020B0604020202020204" pitchFamily="34" charset="0"/>
                          <a:cs typeface="Arial" panose="020B0604020202020204" pitchFamily="34" charset="0"/>
                        </a:rPr>
                        <a:t> on me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Provide a service through counselling, advocacy and community development as a free, independent and confidential service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Phone: 01942 867888 </a:t>
                      </a:r>
                    </a:p>
                    <a:p>
                      <a:r>
                        <a:rPr lang="en-GB" sz="900" b="0" dirty="0">
                          <a:solidFill>
                            <a:schemeClr val="tx1"/>
                          </a:solidFill>
                          <a:latin typeface="Arial" panose="020B0604020202020204" pitchFamily="34" charset="0"/>
                          <a:cs typeface="Arial" panose="020B0604020202020204" pitchFamily="34" charset="0"/>
                        </a:rPr>
                        <a:t>Email</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hlinkClick r:id="rId4"/>
                        </a:rPr>
                        <a:t>admin@wiganfamilywelfare.co.uk</a:t>
                      </a:r>
                      <a:r>
                        <a:rPr lang="en-GB" sz="900" b="0" dirty="0">
                          <a:solidFill>
                            <a:schemeClr val="tx1"/>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rPr>
                        <a:t>Community Book: </a:t>
                      </a:r>
                      <a:r>
                        <a:rPr lang="en-GB" sz="900" b="0" dirty="0">
                          <a:solidFill>
                            <a:schemeClr val="tx1"/>
                          </a:solidFill>
                          <a:latin typeface="Arial" panose="020B0604020202020204" pitchFamily="34" charset="0"/>
                          <a:cs typeface="Arial" panose="020B0604020202020204" pitchFamily="34" charset="0"/>
                          <a:hlinkClick r:id="rId5"/>
                        </a:rPr>
                        <a:t>https://www.communitybook.org/organisation/537</a:t>
                      </a:r>
                      <a:r>
                        <a:rPr lang="en-GB" sz="900" b="0" dirty="0">
                          <a:solidFill>
                            <a:schemeClr val="tx1"/>
                          </a:solidFill>
                          <a:latin typeface="Arial" panose="020B0604020202020204" pitchFamily="34" charset="0"/>
                          <a:cs typeface="Arial" panose="020B0604020202020204" pitchFamily="34" charset="0"/>
                        </a:rPr>
                        <a:t>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Catherine Terrace Scholes, Wigan, Greater Manchester WN1 3JW </a:t>
                      </a:r>
                    </a:p>
                  </a:txBody>
                  <a:tcPr/>
                </a:tc>
                <a:extLst>
                  <a:ext uri="{0D108BD9-81ED-4DB2-BD59-A6C34878D82A}">
                    <a16:rowId xmlns:a16="http://schemas.microsoft.com/office/drawing/2014/main" val="10001"/>
                  </a:ext>
                </a:extLst>
              </a:tr>
              <a:tr h="718327">
                <a:tc>
                  <a:txBody>
                    <a:bodyPr/>
                    <a:lstStyle/>
                    <a:p>
                      <a:r>
                        <a:rPr lang="en-GB" sz="900" b="0" dirty="0">
                          <a:solidFill>
                            <a:schemeClr val="tx1"/>
                          </a:solidFill>
                          <a:effectLst/>
                          <a:latin typeface="Arial" panose="020B0604020202020204" pitchFamily="34" charset="0"/>
                          <a:cs typeface="Arial" panose="020B0604020202020204" pitchFamily="34" charset="0"/>
                        </a:rPr>
                        <a:t>Atherton and</a:t>
                      </a:r>
                      <a:r>
                        <a:rPr lang="en-GB" sz="900" b="0" baseline="0" dirty="0">
                          <a:solidFill>
                            <a:schemeClr val="tx1"/>
                          </a:solidFill>
                          <a:effectLst/>
                          <a:latin typeface="Arial" panose="020B0604020202020204" pitchFamily="34" charset="0"/>
                          <a:cs typeface="Arial" panose="020B0604020202020204" pitchFamily="34" charset="0"/>
                        </a:rPr>
                        <a:t> </a:t>
                      </a:r>
                      <a:r>
                        <a:rPr lang="en-GB" sz="900" b="0" dirty="0">
                          <a:solidFill>
                            <a:schemeClr val="tx1"/>
                          </a:solidFill>
                          <a:effectLst/>
                          <a:latin typeface="Arial" panose="020B0604020202020204" pitchFamily="34" charset="0"/>
                          <a:cs typeface="Arial" panose="020B0604020202020204" pitchFamily="34" charset="0"/>
                        </a:rPr>
                        <a:t> Leigh Foodbank</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Helps</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members of this community, who find themselves in a food crisis situation, to be able to obtain good healthy food in sufficient quantity to maintain a healthy lifestyle </a:t>
                      </a:r>
                    </a:p>
                  </a:txBody>
                  <a:tcPr/>
                </a:tc>
                <a:tc>
                  <a:txBody>
                    <a:bodyPr/>
                    <a:lstStyle/>
                    <a:p>
                      <a:r>
                        <a:rPr lang="fr-FR" sz="900" b="0" dirty="0">
                          <a:solidFill>
                            <a:schemeClr val="tx1"/>
                          </a:solidFill>
                          <a:latin typeface="Arial" panose="020B0604020202020204" pitchFamily="34" charset="0"/>
                          <a:cs typeface="Arial" panose="020B0604020202020204" pitchFamily="34" charset="0"/>
                        </a:rPr>
                        <a:t>Email: </a:t>
                      </a:r>
                      <a:r>
                        <a:rPr lang="fr-FR" sz="900" b="0" dirty="0">
                          <a:solidFill>
                            <a:schemeClr val="tx1"/>
                          </a:solidFill>
                          <a:latin typeface="Arial" panose="020B0604020202020204" pitchFamily="34" charset="0"/>
                          <a:cs typeface="Arial" panose="020B0604020202020204" pitchFamily="34" charset="0"/>
                          <a:hlinkClick r:id="rId6"/>
                        </a:rPr>
                        <a:t>info@athertonleigh.foodbank.org.uk</a:t>
                      </a:r>
                      <a:r>
                        <a:rPr lang="fr-FR" sz="900" b="0" dirty="0">
                          <a:solidFill>
                            <a:schemeClr val="tx1"/>
                          </a:solidFill>
                          <a:latin typeface="Arial" panose="020B0604020202020204" pitchFamily="34" charset="0"/>
                          <a:cs typeface="Arial" panose="020B0604020202020204" pitchFamily="34" charset="0"/>
                        </a:rPr>
                        <a:t> </a:t>
                      </a:r>
                    </a:p>
                    <a:p>
                      <a:r>
                        <a:rPr lang="fr-FR" sz="900" b="0" dirty="0">
                          <a:solidFill>
                            <a:schemeClr val="tx1"/>
                          </a:solidFill>
                          <a:latin typeface="Arial" panose="020B0604020202020204" pitchFamily="34" charset="0"/>
                          <a:cs typeface="Arial" panose="020B0604020202020204" pitchFamily="34" charset="0"/>
                        </a:rPr>
                        <a:t>Telephone: 07980 881925</a:t>
                      </a:r>
                    </a:p>
                    <a:p>
                      <a:r>
                        <a:rPr lang="fr-FR" sz="900" b="0" dirty="0">
                          <a:solidFill>
                            <a:schemeClr val="tx1"/>
                          </a:solidFill>
                          <a:latin typeface="Arial" panose="020B0604020202020204" pitchFamily="34" charset="0"/>
                          <a:cs typeface="Arial" panose="020B0604020202020204" pitchFamily="34" charset="0"/>
                        </a:rPr>
                        <a:t>Community Book: </a:t>
                      </a:r>
                      <a:r>
                        <a:rPr lang="fr-FR" sz="900" b="0" dirty="0">
                          <a:solidFill>
                            <a:schemeClr val="tx1"/>
                          </a:solidFill>
                          <a:latin typeface="Arial" panose="020B0604020202020204" pitchFamily="34" charset="0"/>
                          <a:cs typeface="Arial" panose="020B0604020202020204" pitchFamily="34" charset="0"/>
                          <a:hlinkClick r:id="rId7"/>
                        </a:rPr>
                        <a:t>https://www.communitybook.org/organisation/104</a:t>
                      </a:r>
                      <a:r>
                        <a:rPr lang="fr-FR" sz="900" b="0" dirty="0">
                          <a:solidFill>
                            <a:schemeClr val="tx1"/>
                          </a:solidFill>
                          <a:latin typeface="Arial" panose="020B0604020202020204" pitchFamily="34" charset="0"/>
                          <a:cs typeface="Arial" panose="020B0604020202020204" pitchFamily="34" charset="0"/>
                        </a:rPr>
                        <a:t>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Community hub with CAB, Housing, Solicitors, homeless and other visiting professionals always available. </a:t>
                      </a:r>
                    </a:p>
                  </a:txBody>
                  <a:tcPr/>
                </a:tc>
                <a:extLst>
                  <a:ext uri="{0D108BD9-81ED-4DB2-BD59-A6C34878D82A}">
                    <a16:rowId xmlns:a16="http://schemas.microsoft.com/office/drawing/2014/main" val="970550716"/>
                  </a:ext>
                </a:extLst>
              </a:tr>
              <a:tr h="718327">
                <a:tc>
                  <a:txBody>
                    <a:bodyPr/>
                    <a:lstStyle/>
                    <a:p>
                      <a:r>
                        <a:rPr lang="en-GB" sz="900" b="0" dirty="0">
                          <a:solidFill>
                            <a:schemeClr val="tx1"/>
                          </a:solidFill>
                          <a:latin typeface="Arial" panose="020B0604020202020204" pitchFamily="34" charset="0"/>
                          <a:cs typeface="Arial" panose="020B0604020202020204" pitchFamily="34" charset="0"/>
                        </a:rPr>
                        <a:t>The Storehouse Project</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Helps by providing food, furniture, household essentials and clothes. We clean houses, provide training and volunteer opportunities.</a:t>
                      </a:r>
                    </a:p>
                  </a:txBody>
                  <a:tcPr/>
                </a:tc>
                <a:tc>
                  <a:txBody>
                    <a:bodyPr/>
                    <a:lstStyle/>
                    <a:p>
                      <a:r>
                        <a:rPr lang="en-GB" sz="900" b="0" dirty="0">
                          <a:solidFill>
                            <a:schemeClr val="tx1"/>
                          </a:solidFill>
                          <a:latin typeface="Arial" panose="020B0604020202020204" pitchFamily="34" charset="0"/>
                          <a:cs typeface="Arial" panose="020B0604020202020204" pitchFamily="34" charset="0"/>
                        </a:rPr>
                        <a:t>Email: </a:t>
                      </a:r>
                      <a:r>
                        <a:rPr lang="en-GB" sz="900" b="0" dirty="0">
                          <a:solidFill>
                            <a:schemeClr val="tx1"/>
                          </a:solidFill>
                          <a:latin typeface="Arial" panose="020B0604020202020204" pitchFamily="34" charset="0"/>
                          <a:cs typeface="Arial" panose="020B0604020202020204" pitchFamily="34" charset="0"/>
                          <a:hlinkClick r:id="rId8"/>
                        </a:rPr>
                        <a:t>info@storehouseproject.org</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p>
                      <a:r>
                        <a:rPr lang="en-GB" sz="900" b="0" dirty="0">
                          <a:solidFill>
                            <a:schemeClr val="tx1"/>
                          </a:solidFill>
                          <a:latin typeface="Arial" panose="020B0604020202020204" pitchFamily="34" charset="0"/>
                          <a:cs typeface="Arial" panose="020B0604020202020204" pitchFamily="34" charset="0"/>
                        </a:rPr>
                        <a:t>Phone:</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07816623612 </a:t>
                      </a:r>
                    </a:p>
                    <a:p>
                      <a:r>
                        <a:rPr lang="en-GB" sz="900" b="0" dirty="0">
                          <a:solidFill>
                            <a:schemeClr val="tx1"/>
                          </a:solidFill>
                          <a:latin typeface="Arial" panose="020B0604020202020204" pitchFamily="34" charset="0"/>
                          <a:cs typeface="Arial" panose="020B0604020202020204" pitchFamily="34" charset="0"/>
                          <a:hlinkClick r:id="rId9"/>
                        </a:rPr>
                        <a:t>https://www.communitybook.org/organisation/421</a:t>
                      </a:r>
                      <a:r>
                        <a:rPr lang="en-GB" sz="900" b="0" dirty="0">
                          <a:solidFill>
                            <a:schemeClr val="tx1"/>
                          </a:solidFill>
                          <a:latin typeface="Arial" panose="020B0604020202020204" pitchFamily="34" charset="0"/>
                          <a:cs typeface="Arial" panose="020B0604020202020204" pitchFamily="34" charset="0"/>
                        </a:rPr>
                        <a:t>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31 Crank Road</a:t>
                      </a:r>
                    </a:p>
                    <a:p>
                      <a:r>
                        <a:rPr lang="en-GB" sz="900" b="0" dirty="0">
                          <a:solidFill>
                            <a:schemeClr val="tx1"/>
                          </a:solidFill>
                          <a:latin typeface="Arial" panose="020B0604020202020204" pitchFamily="34" charset="0"/>
                          <a:cs typeface="Arial" panose="020B0604020202020204" pitchFamily="34" charset="0"/>
                        </a:rPr>
                        <a:t>Billinge </a:t>
                      </a:r>
                    </a:p>
                    <a:p>
                      <a:r>
                        <a:rPr lang="en-GB" sz="900" b="0" dirty="0">
                          <a:solidFill>
                            <a:schemeClr val="tx1"/>
                          </a:solidFill>
                          <a:latin typeface="Arial" panose="020B0604020202020204" pitchFamily="34" charset="0"/>
                          <a:cs typeface="Arial" panose="020B0604020202020204" pitchFamily="34" charset="0"/>
                        </a:rPr>
                        <a:t>Wigan, WN5 7DT</a:t>
                      </a:r>
                    </a:p>
                  </a:txBody>
                  <a:tcPr/>
                </a:tc>
                <a:extLst>
                  <a:ext uri="{0D108BD9-81ED-4DB2-BD59-A6C34878D82A}">
                    <a16:rowId xmlns:a16="http://schemas.microsoft.com/office/drawing/2014/main" val="2250234074"/>
                  </a:ext>
                </a:extLst>
              </a:tr>
              <a:tr h="1011485">
                <a:tc>
                  <a:txBody>
                    <a:bodyPr/>
                    <a:lstStyle/>
                    <a:p>
                      <a:r>
                        <a:rPr lang="en-GB" sz="900" b="0" dirty="0">
                          <a:solidFill>
                            <a:schemeClr val="tx1"/>
                          </a:solidFill>
                          <a:latin typeface="Arial" panose="020B0604020202020204" pitchFamily="34" charset="0"/>
                          <a:cs typeface="Arial" panose="020B0604020202020204" pitchFamily="34" charset="0"/>
                        </a:rPr>
                        <a:t>Well Women Centre</a:t>
                      </a: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The Well Women Centre is run by women for women. It is a place where you can book a counselling session by appointment, book on to various courses to relax, manage your anger or build your confidence, make friends and receive advice about sexual health</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Web: </a:t>
                      </a:r>
                      <a:r>
                        <a:rPr lang="en-GB" sz="900" b="0" dirty="0">
                          <a:solidFill>
                            <a:schemeClr val="tx1"/>
                          </a:solidFill>
                          <a:effectLst/>
                          <a:latin typeface="Arial" panose="020B0604020202020204" pitchFamily="34" charset="0"/>
                          <a:cs typeface="Arial" panose="020B0604020202020204" pitchFamily="34" charset="0"/>
                          <a:hlinkClick r:id="rId10"/>
                        </a:rPr>
                        <a:t>http://wellwomencentre.co.uk/</a:t>
                      </a:r>
                      <a:r>
                        <a:rPr lang="en-GB" sz="900" b="0" dirty="0">
                          <a:solidFill>
                            <a:schemeClr val="tx1"/>
                          </a:solidFill>
                          <a:effectLst/>
                          <a:latin typeface="Arial" panose="020B0604020202020204" pitchFamily="34" charset="0"/>
                          <a:cs typeface="Arial" panose="020B0604020202020204" pitchFamily="34" charset="0"/>
                        </a:rPr>
                        <a:t> </a:t>
                      </a:r>
                    </a:p>
                    <a:p>
                      <a:r>
                        <a:rPr lang="en-GB" sz="900" b="0" dirty="0">
                          <a:solidFill>
                            <a:schemeClr val="tx1"/>
                          </a:solidFill>
                          <a:effectLst/>
                          <a:latin typeface="Arial" panose="020B0604020202020204" pitchFamily="34" charset="0"/>
                          <a:cs typeface="Arial" panose="020B0604020202020204" pitchFamily="34" charset="0"/>
                        </a:rPr>
                        <a:t>Phone: 01942 681411</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55 Church Street, Leigh.</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72687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438739" y="15588"/>
            <a:ext cx="592827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00B0F0"/>
                </a:solidFill>
                <a:latin typeface="Arial" panose="020B0604020202020204" pitchFamily="34" charset="0"/>
                <a:cs typeface="Arial" panose="020B0604020202020204" pitchFamily="34" charset="0"/>
              </a:rPr>
              <a:t>Ethnicity/Race  </a:t>
            </a:r>
          </a:p>
          <a:p>
            <a:pPr algn="ctr" eaLnBrk="1" hangingPunct="1">
              <a:spcBef>
                <a:spcPct val="0"/>
              </a:spcBef>
              <a:buFontTx/>
              <a:buNone/>
            </a:pPr>
            <a:r>
              <a:rPr lang="en-GB" sz="1200" dirty="0">
                <a:solidFill>
                  <a:srgbClr val="00B0F0"/>
                </a:solidFill>
                <a:latin typeface="Arial" panose="020B0604020202020204" pitchFamily="34" charset="0"/>
                <a:cs typeface="Arial" panose="020B0604020202020204" pitchFamily="34" charset="0"/>
              </a:rPr>
              <a:t>Refers to the protected characteristic of race. It refers to a group of people defined by their race, colour, and nationality (including citizenship) ethnic or national origins</a:t>
            </a:r>
            <a:r>
              <a:rPr lang="en-GB" sz="1400" dirty="0">
                <a:solidFill>
                  <a:srgbClr val="00B0F0"/>
                </a:solidFill>
                <a:latin typeface="Arial" panose="020B0604020202020204" pitchFamily="34" charset="0"/>
                <a:cs typeface="Arial" panose="020B0604020202020204" pitchFamily="34" charset="0"/>
              </a:rPr>
              <a:t>.</a:t>
            </a:r>
            <a:endParaRPr lang="en-GB" altLang="en-US" sz="1400" b="1" dirty="0">
              <a:solidFill>
                <a:srgbClr val="00B0F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75274705"/>
              </p:ext>
            </p:extLst>
          </p:nvPr>
        </p:nvGraphicFramePr>
        <p:xfrm>
          <a:off x="0" y="620688"/>
          <a:ext cx="9144000" cy="6288046"/>
        </p:xfrm>
        <a:graphic>
          <a:graphicData uri="http://schemas.openxmlformats.org/drawingml/2006/table">
            <a:tbl>
              <a:tblPr firstRow="1" bandRow="1">
                <a:tableStyleId>{3B4B98B0-60AC-42C2-AFA5-B58CD77FA1E5}</a:tableStyleId>
              </a:tblPr>
              <a:tblGrid>
                <a:gridCol w="1735862">
                  <a:extLst>
                    <a:ext uri="{9D8B030D-6E8A-4147-A177-3AD203B41FA5}">
                      <a16:colId xmlns:a16="http://schemas.microsoft.com/office/drawing/2014/main" val="20000"/>
                    </a:ext>
                  </a:extLst>
                </a:gridCol>
                <a:gridCol w="2469380">
                  <a:extLst>
                    <a:ext uri="{9D8B030D-6E8A-4147-A177-3AD203B41FA5}">
                      <a16:colId xmlns:a16="http://schemas.microsoft.com/office/drawing/2014/main" val="20001"/>
                    </a:ext>
                  </a:extLst>
                </a:gridCol>
                <a:gridCol w="2791472">
                  <a:extLst>
                    <a:ext uri="{9D8B030D-6E8A-4147-A177-3AD203B41FA5}">
                      <a16:colId xmlns:a16="http://schemas.microsoft.com/office/drawing/2014/main" val="20002"/>
                    </a:ext>
                  </a:extLst>
                </a:gridCol>
                <a:gridCol w="2147286">
                  <a:extLst>
                    <a:ext uri="{9D8B030D-6E8A-4147-A177-3AD203B41FA5}">
                      <a16:colId xmlns:a16="http://schemas.microsoft.com/office/drawing/2014/main" val="20003"/>
                    </a:ext>
                  </a:extLst>
                </a:gridCol>
              </a:tblGrid>
              <a:tr h="143367">
                <a:tc>
                  <a:txBody>
                    <a:bodyPr/>
                    <a:lstStyle/>
                    <a:p>
                      <a:r>
                        <a:rPr lang="en-GB" sz="900" dirty="0">
                          <a:latin typeface="Arial" panose="020B0604020202020204" pitchFamily="34" charset="0"/>
                          <a:cs typeface="Arial" panose="020B0604020202020204" pitchFamily="34" charset="0"/>
                        </a:rPr>
                        <a:t>Who</a:t>
                      </a:r>
                    </a:p>
                  </a:txBody>
                  <a:tcPr/>
                </a:tc>
                <a:tc>
                  <a:txBody>
                    <a:bodyPr/>
                    <a:lstStyle/>
                    <a:p>
                      <a:r>
                        <a:rPr lang="en-GB" sz="900" dirty="0">
                          <a:latin typeface="Arial" panose="020B0604020202020204" pitchFamily="34" charset="0"/>
                          <a:cs typeface="Arial" panose="020B0604020202020204" pitchFamily="34" charset="0"/>
                        </a:rPr>
                        <a:t>What</a:t>
                      </a:r>
                    </a:p>
                  </a:txBody>
                  <a:tcPr/>
                </a:tc>
                <a:tc>
                  <a:txBody>
                    <a:bodyPr/>
                    <a:lstStyle/>
                    <a:p>
                      <a:r>
                        <a:rPr lang="en-GB" sz="900" dirty="0">
                          <a:latin typeface="Arial" panose="020B0604020202020204" pitchFamily="34" charset="0"/>
                          <a:cs typeface="Arial" panose="020B0604020202020204" pitchFamily="34" charset="0"/>
                        </a:rPr>
                        <a:t>Contact</a:t>
                      </a:r>
                      <a:r>
                        <a:rPr lang="en-GB" sz="900" baseline="0" dirty="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484083">
                <a:tc>
                  <a:txBody>
                    <a:bodyPr/>
                    <a:lstStyle/>
                    <a:p>
                      <a:r>
                        <a:rPr lang="en-GB" sz="900" b="0" kern="1200" dirty="0">
                          <a:effectLst/>
                          <a:latin typeface="Arial" panose="020B0604020202020204" pitchFamily="34" charset="0"/>
                          <a:cs typeface="Arial" panose="020B0604020202020204" pitchFamily="34" charset="0"/>
                        </a:rPr>
                        <a:t>SWAP -</a:t>
                      </a:r>
                      <a:r>
                        <a:rPr lang="en-GB" sz="900" b="0" kern="1200" baseline="0" dirty="0">
                          <a:effectLst/>
                          <a:latin typeface="Arial" panose="020B0604020202020204" pitchFamily="34" charset="0"/>
                          <a:cs typeface="Arial" panose="020B0604020202020204" pitchFamily="34" charset="0"/>
                        </a:rPr>
                        <a:t> </a:t>
                      </a:r>
                      <a:r>
                        <a:rPr lang="en-GB" sz="900" b="0" kern="1200" dirty="0">
                          <a:effectLst/>
                          <a:latin typeface="Arial" panose="020B0604020202020204" pitchFamily="34" charset="0"/>
                          <a:cs typeface="Arial" panose="020B0604020202020204" pitchFamily="34" charset="0"/>
                        </a:rPr>
                        <a:t>Support for Wigan Arrivals</a:t>
                      </a:r>
                      <a:r>
                        <a:rPr lang="en-GB" sz="900" b="0" kern="1200" baseline="0" dirty="0">
                          <a:effectLst/>
                          <a:latin typeface="Arial" panose="020B0604020202020204" pitchFamily="34" charset="0"/>
                          <a:cs typeface="Arial" panose="020B0604020202020204" pitchFamily="34" charset="0"/>
                        </a:rPr>
                        <a:t> Forum </a:t>
                      </a:r>
                      <a:endParaRPr lang="en-GB" sz="900" b="0" kern="1200" dirty="0">
                        <a:effectLst/>
                        <a:latin typeface="Arial" panose="020B0604020202020204" pitchFamily="34" charset="0"/>
                        <a:cs typeface="Arial" panose="020B0604020202020204" pitchFamily="34" charset="0"/>
                      </a:endParaRPr>
                    </a:p>
                  </a:txBody>
                  <a:tcPr/>
                </a:tc>
                <a:tc>
                  <a:txBody>
                    <a:bodyPr/>
                    <a:lstStyle/>
                    <a:p>
                      <a:r>
                        <a:rPr lang="en-GB" sz="900" b="0" kern="1200" dirty="0">
                          <a:effectLst/>
                          <a:latin typeface="Arial" panose="020B0604020202020204" pitchFamily="34" charset="0"/>
                          <a:cs typeface="Arial" panose="020B0604020202020204" pitchFamily="34" charset="0"/>
                        </a:rPr>
                        <a:t>Supports asylum seekers and refugees who are living in the Wigan Borough</a:t>
                      </a:r>
                      <a:endParaRPr lang="en-GB" sz="900" b="0" dirty="0">
                        <a:latin typeface="Arial" panose="020B0604020202020204" pitchFamily="34" charset="0"/>
                        <a:cs typeface="Arial" panose="020B0604020202020204" pitchFamily="34" charset="0"/>
                      </a:endParaRPr>
                    </a:p>
                  </a:txBody>
                  <a:tcPr/>
                </a:tc>
                <a:tc>
                  <a:txBody>
                    <a:bodyPr/>
                    <a:lstStyle/>
                    <a:p>
                      <a:r>
                        <a:rPr lang="en-GB" sz="900" b="0" kern="1200" dirty="0">
                          <a:effectLst/>
                          <a:latin typeface="Arial" panose="020B0604020202020204" pitchFamily="34" charset="0"/>
                          <a:cs typeface="Arial" panose="020B0604020202020204" pitchFamily="34" charset="0"/>
                        </a:rPr>
                        <a:t>Email: </a:t>
                      </a:r>
                      <a:r>
                        <a:rPr lang="en-GB" sz="900" b="0" dirty="0">
                          <a:latin typeface="Arial" panose="020B0604020202020204" pitchFamily="34" charset="0"/>
                          <a:cs typeface="Arial" panose="020B0604020202020204" pitchFamily="34" charset="0"/>
                          <a:hlinkClick r:id="rId3"/>
                        </a:rPr>
                        <a:t>emma@swapwigan.org</a:t>
                      </a:r>
                      <a:r>
                        <a:rPr lang="en-GB" sz="900" b="0" dirty="0">
                          <a:latin typeface="Arial" panose="020B0604020202020204" pitchFamily="34" charset="0"/>
                          <a:cs typeface="Arial" panose="020B0604020202020204" pitchFamily="34" charset="0"/>
                        </a:rPr>
                        <a:t> </a:t>
                      </a:r>
                      <a:r>
                        <a:rPr lang="en-GB" sz="900" b="0" kern="1200" dirty="0">
                          <a:effectLst/>
                          <a:latin typeface="Arial" panose="020B0604020202020204" pitchFamily="34" charset="0"/>
                          <a:cs typeface="Arial" panose="020B0604020202020204" pitchFamily="34" charset="0"/>
                        </a:rPr>
                        <a:t>Phone:</a:t>
                      </a:r>
                      <a:r>
                        <a:rPr lang="en-GB" sz="900" b="0" kern="1200" baseline="0" dirty="0">
                          <a:effectLst/>
                          <a:latin typeface="Arial" panose="020B0604020202020204" pitchFamily="34" charset="0"/>
                          <a:cs typeface="Arial" panose="020B0604020202020204" pitchFamily="34" charset="0"/>
                        </a:rPr>
                        <a:t> </a:t>
                      </a:r>
                      <a:r>
                        <a:rPr lang="en-GB" sz="900" b="0" kern="1200" dirty="0">
                          <a:effectLst/>
                          <a:latin typeface="Arial" panose="020B0604020202020204" pitchFamily="34" charset="0"/>
                          <a:cs typeface="Arial" panose="020B0604020202020204" pitchFamily="34" charset="0"/>
                        </a:rPr>
                        <a:t>01942 516572</a:t>
                      </a:r>
                      <a:r>
                        <a:rPr lang="en-GB" sz="900" b="0" kern="1200" baseline="0" dirty="0">
                          <a:effectLst/>
                          <a:latin typeface="Arial" panose="020B0604020202020204" pitchFamily="34" charset="0"/>
                          <a:cs typeface="Arial" panose="020B0604020202020204" pitchFamily="34" charset="0"/>
                        </a:rPr>
                        <a:t> &amp; </a:t>
                      </a:r>
                      <a:r>
                        <a:rPr lang="en-GB" sz="900" b="0" dirty="0">
                          <a:latin typeface="Arial" panose="020B0604020202020204" pitchFamily="34" charset="0"/>
                          <a:cs typeface="Arial" panose="020B0604020202020204" pitchFamily="34" charset="0"/>
                        </a:rPr>
                        <a:t>01942 512980</a:t>
                      </a:r>
                    </a:p>
                    <a:p>
                      <a:r>
                        <a:rPr lang="en-GB" sz="900" b="0" baseline="0" dirty="0">
                          <a:latin typeface="Arial" panose="020B0604020202020204" pitchFamily="34" charset="0"/>
                          <a:cs typeface="Arial" panose="020B0604020202020204" pitchFamily="34" charset="0"/>
                          <a:hlinkClick r:id="rId4"/>
                        </a:rPr>
                        <a:t>https://www.communitybook.org/organisation/387</a:t>
                      </a:r>
                      <a:r>
                        <a:rPr lang="en-GB" sz="900" b="0" baseline="0" dirty="0">
                          <a:latin typeface="Arial" panose="020B0604020202020204" pitchFamily="34" charset="0"/>
                          <a:cs typeface="Arial" panose="020B0604020202020204" pitchFamily="34" charset="0"/>
                        </a:rPr>
                        <a:t> </a:t>
                      </a:r>
                      <a:endParaRPr lang="en-GB" sz="900" b="0" dirty="0">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Penson Street Community Centre</a:t>
                      </a:r>
                    </a:p>
                    <a:p>
                      <a:r>
                        <a:rPr lang="en-GB" sz="900" b="0" dirty="0">
                          <a:latin typeface="Arial" panose="020B0604020202020204" pitchFamily="34" charset="0"/>
                          <a:cs typeface="Arial" panose="020B0604020202020204" pitchFamily="34" charset="0"/>
                        </a:rPr>
                        <a:t>Wigan, WN1 2LP</a:t>
                      </a:r>
                    </a:p>
                  </a:txBody>
                  <a:tcPr/>
                </a:tc>
                <a:extLst>
                  <a:ext uri="{0D108BD9-81ED-4DB2-BD59-A6C34878D82A}">
                    <a16:rowId xmlns:a16="http://schemas.microsoft.com/office/drawing/2014/main" val="10001"/>
                  </a:ext>
                </a:extLst>
              </a:tr>
              <a:tr h="484083">
                <a:tc>
                  <a:txBody>
                    <a:bodyPr/>
                    <a:lstStyle/>
                    <a:p>
                      <a:r>
                        <a:rPr lang="en-GB" sz="900" b="0" dirty="0">
                          <a:solidFill>
                            <a:schemeClr val="tx1"/>
                          </a:solidFill>
                          <a:effectLst/>
                          <a:latin typeface="Arial" panose="020B0604020202020204" pitchFamily="34" charset="0"/>
                          <a:cs typeface="Arial" panose="020B0604020202020204" pitchFamily="34" charset="0"/>
                        </a:rPr>
                        <a:t>Handmade by Hesketh Emporium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Craft group for </a:t>
                      </a:r>
                      <a:r>
                        <a:rPr lang="en-GB" sz="900" b="0" dirty="0">
                          <a:solidFill>
                            <a:schemeClr val="tx1"/>
                          </a:solidFill>
                          <a:latin typeface="Arial" panose="020B0604020202020204" pitchFamily="34" charset="0"/>
                          <a:cs typeface="Arial" panose="020B0604020202020204" pitchFamily="34" charset="0"/>
                        </a:rPr>
                        <a:t>refugees, foreigners  and immigrants </a:t>
                      </a:r>
                    </a:p>
                  </a:txBody>
                  <a:tcPr/>
                </a:tc>
                <a:tc>
                  <a:txBody>
                    <a:bodyPr/>
                    <a:lstStyle/>
                    <a:p>
                      <a:r>
                        <a:rPr lang="en-GB" sz="900" b="0" u="sng" kern="1200" dirty="0">
                          <a:solidFill>
                            <a:srgbClr val="FF0000"/>
                          </a:solidFill>
                          <a:effectLst/>
                          <a:latin typeface="Arial" panose="020B0604020202020204" pitchFamily="34" charset="0"/>
                          <a:ea typeface="+mn-ea"/>
                          <a:cs typeface="Arial" panose="020B0604020202020204" pitchFamily="34" charset="0"/>
                          <a:hlinkClick r:id="rId5"/>
                        </a:rPr>
                        <a:t>https://www.facebook.com/HeskethEmporium/</a:t>
                      </a:r>
                      <a:endParaRPr lang="en-GB" sz="900" b="0" u="sng" kern="1200" dirty="0">
                        <a:solidFill>
                          <a:srgbClr val="FF0000"/>
                        </a:solidFill>
                        <a:effectLst/>
                        <a:latin typeface="Arial" panose="020B0604020202020204" pitchFamily="34" charset="0"/>
                        <a:ea typeface="+mn-ea"/>
                        <a:cs typeface="Arial" panose="020B0604020202020204" pitchFamily="34" charset="0"/>
                      </a:endParaRPr>
                    </a:p>
                    <a:p>
                      <a:r>
                        <a:rPr lang="en-GB" sz="900" b="0" dirty="0">
                          <a:solidFill>
                            <a:srgbClr val="FF0000"/>
                          </a:solidFill>
                          <a:latin typeface="Arial" panose="020B0604020202020204" pitchFamily="34" charset="0"/>
                          <a:cs typeface="Arial" panose="020B0604020202020204" pitchFamily="34" charset="0"/>
                          <a:hlinkClick r:id="rId6"/>
                        </a:rPr>
                        <a:t>mepnel@gmail.com</a:t>
                      </a:r>
                      <a:r>
                        <a:rPr lang="en-GB" sz="900" b="0" dirty="0">
                          <a:solidFill>
                            <a:srgbClr val="FF0000"/>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Phone:</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07540249715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3rd Saturday of the month, 9.15 to 1pm.  The Edge, Greenhouse, </a:t>
                      </a:r>
                      <a:r>
                        <a:rPr lang="en-GB" sz="900" b="0" kern="1200" dirty="0" err="1">
                          <a:solidFill>
                            <a:schemeClr val="tx1"/>
                          </a:solidFill>
                          <a:effectLst/>
                          <a:latin typeface="Arial" panose="020B0604020202020204" pitchFamily="34" charset="0"/>
                          <a:ea typeface="+mn-ea"/>
                          <a:cs typeface="Arial" panose="020B0604020202020204" pitchFamily="34" charset="0"/>
                        </a:rPr>
                        <a:t>Riveredge</a:t>
                      </a:r>
                      <a:r>
                        <a:rPr lang="en-GB" sz="900" b="0" kern="1200" dirty="0">
                          <a:solidFill>
                            <a:schemeClr val="tx1"/>
                          </a:solidFill>
                          <a:effectLst/>
                          <a:latin typeface="Arial" panose="020B0604020202020204" pitchFamily="34" charset="0"/>
                          <a:ea typeface="+mn-ea"/>
                          <a:cs typeface="Arial" panose="020B0604020202020204" pitchFamily="34" charset="0"/>
                        </a:rPr>
                        <a:t>, Wigan WN3 5AB</a:t>
                      </a:r>
                    </a:p>
                  </a:txBody>
                  <a:tcPr/>
                </a:tc>
                <a:extLst>
                  <a:ext uri="{0D108BD9-81ED-4DB2-BD59-A6C34878D82A}">
                    <a16:rowId xmlns:a16="http://schemas.microsoft.com/office/drawing/2014/main" val="10002"/>
                  </a:ext>
                </a:extLst>
              </a:tr>
              <a:tr h="748128">
                <a:tc>
                  <a:txBody>
                    <a:bodyPr/>
                    <a:lstStyle/>
                    <a:p>
                      <a:r>
                        <a:rPr lang="en-GB" sz="900" b="0" kern="1200" dirty="0">
                          <a:solidFill>
                            <a:schemeClr val="tx1"/>
                          </a:solidFill>
                          <a:effectLst/>
                          <a:latin typeface="Arial" panose="020B0604020202020204" pitchFamily="34" charset="0"/>
                          <a:cs typeface="Arial" panose="020B0604020202020204" pitchFamily="34" charset="0"/>
                        </a:rPr>
                        <a:t>Global Friends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Support for young people who originally come from different backgrounds (aged 11-18). Safe meeting place, activities and chance to have your say and improve things for young BME people locally.</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Web: </a:t>
                      </a:r>
                      <a:r>
                        <a:rPr lang="en-GB" sz="900" b="0" dirty="0">
                          <a:solidFill>
                            <a:srgbClr val="FF0000"/>
                          </a:solidFill>
                          <a:latin typeface="Arial" panose="020B0604020202020204" pitchFamily="34" charset="0"/>
                          <a:cs typeface="Arial" panose="020B0604020202020204" pitchFamily="34" charset="0"/>
                          <a:hlinkClick r:id="rId7"/>
                        </a:rPr>
                        <a:t>https://www.wigan.gov.uk/LINC2/Have-a-say/Global-friends.aspx</a:t>
                      </a:r>
                      <a:r>
                        <a:rPr lang="en-GB" sz="900" b="0" dirty="0">
                          <a:solidFill>
                            <a:srgbClr val="FF0000"/>
                          </a:solidFill>
                          <a:latin typeface="Arial" panose="020B0604020202020204" pitchFamily="34" charset="0"/>
                          <a:cs typeface="Arial" panose="020B0604020202020204" pitchFamily="34" charset="0"/>
                        </a:rPr>
                        <a:t> </a:t>
                      </a:r>
                    </a:p>
                    <a:p>
                      <a:r>
                        <a:rPr lang="en-GB" sz="900" b="0" dirty="0">
                          <a:solidFill>
                            <a:schemeClr val="tx1"/>
                          </a:solidFill>
                          <a:effectLst/>
                          <a:latin typeface="Arial" panose="020B0604020202020204" pitchFamily="34" charset="0"/>
                          <a:cs typeface="Arial" panose="020B0604020202020204" pitchFamily="34" charset="0"/>
                        </a:rPr>
                        <a:t>Phone:  07981 715 330 </a:t>
                      </a:r>
                    </a:p>
                    <a:p>
                      <a:r>
                        <a:rPr lang="en-GB" sz="900" b="0" dirty="0">
                          <a:solidFill>
                            <a:schemeClr val="tx1"/>
                          </a:solidFill>
                          <a:effectLst/>
                          <a:latin typeface="Arial" panose="020B0604020202020204" pitchFamily="34" charset="0"/>
                          <a:cs typeface="Arial" panose="020B0604020202020204" pitchFamily="34" charset="0"/>
                        </a:rPr>
                        <a:t>Email:</a:t>
                      </a:r>
                      <a:r>
                        <a:rPr lang="en-GB" sz="900" b="0" dirty="0">
                          <a:solidFill>
                            <a:srgbClr val="FF0000"/>
                          </a:solidFill>
                          <a:effectLst/>
                          <a:latin typeface="Arial" panose="020B0604020202020204" pitchFamily="34" charset="0"/>
                          <a:cs typeface="Arial" panose="020B0604020202020204" pitchFamily="34" charset="0"/>
                        </a:rPr>
                        <a:t> </a:t>
                      </a:r>
                      <a:r>
                        <a:rPr lang="en-GB" sz="900" b="0" dirty="0">
                          <a:solidFill>
                            <a:srgbClr val="FF0000"/>
                          </a:solidFill>
                          <a:effectLst/>
                          <a:latin typeface="Arial" panose="020B0604020202020204" pitchFamily="34" charset="0"/>
                          <a:cs typeface="Arial" panose="020B0604020202020204" pitchFamily="34" charset="0"/>
                          <a:hlinkClick r:id="rId8"/>
                        </a:rPr>
                        <a:t>voiceandengagement@wigan.gov.uk</a:t>
                      </a:r>
                      <a:r>
                        <a:rPr lang="en-GB" sz="900" b="0" dirty="0">
                          <a:solidFill>
                            <a:srgbClr val="FF0000"/>
                          </a:solidFill>
                          <a:effectLst/>
                          <a:latin typeface="Arial" panose="020B0604020202020204" pitchFamily="34" charset="0"/>
                          <a:cs typeface="Arial" panose="020B0604020202020204" pitchFamily="34" charset="0"/>
                        </a:rPr>
                        <a:t> </a:t>
                      </a:r>
                      <a:endParaRPr lang="en-GB" sz="900" b="0" dirty="0">
                        <a:solidFill>
                          <a:srgbClr val="FF0000"/>
                        </a:solidFill>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Meets on Tuesday evenings in a central Leigh venue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616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St Marks Church</a:t>
                      </a:r>
                      <a:r>
                        <a:rPr lang="en-GB" sz="900" b="0" baseline="0" dirty="0">
                          <a:latin typeface="Arial" panose="020B0604020202020204" pitchFamily="34" charset="0"/>
                          <a:cs typeface="Arial" panose="020B0604020202020204" pitchFamily="34" charset="0"/>
                        </a:rPr>
                        <a:t> Newtown</a:t>
                      </a:r>
                    </a:p>
                    <a:p>
                      <a:r>
                        <a:rPr lang="en-GB" sz="900" b="0" dirty="0">
                          <a:latin typeface="Arial" panose="020B0604020202020204" pitchFamily="34" charset="0"/>
                          <a:cs typeface="Arial" panose="020B0604020202020204" pitchFamily="34" charset="0"/>
                        </a:rPr>
                        <a:t> in partnership with Bramble House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Bible</a:t>
                      </a:r>
                      <a:r>
                        <a:rPr lang="en-GB" sz="900" b="0" baseline="0" dirty="0">
                          <a:latin typeface="Arial" panose="020B0604020202020204" pitchFamily="34" charset="0"/>
                          <a:cs typeface="Arial" panose="020B0604020202020204" pitchFamily="34" charset="0"/>
                        </a:rPr>
                        <a:t> Study Group &amp; </a:t>
                      </a:r>
                      <a:r>
                        <a:rPr lang="en-GB" sz="900" b="0" dirty="0">
                          <a:latin typeface="Arial" panose="020B0604020202020204" pitchFamily="34" charset="0"/>
                          <a:cs typeface="Arial" panose="020B0604020202020204" pitchFamily="34" charset="0"/>
                        </a:rPr>
                        <a:t>Friends First (Refugee &amp; Asylum Seekers Support Group)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hlinkClick r:id="rId9"/>
                        </a:rPr>
                        <a:t>https://stmarksnewtown.com/vision/</a:t>
                      </a:r>
                      <a:r>
                        <a:rPr lang="en-GB" sz="900" b="0" dirty="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Joe Edgar</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Phone: 07881652073</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a:latin typeface="Arial" panose="020B0604020202020204" pitchFamily="34" charset="0"/>
                          <a:cs typeface="Arial" panose="020B0604020202020204" pitchFamily="34" charset="0"/>
                          <a:hlinkClick r:id="rId10"/>
                        </a:rPr>
                        <a:t>https://www.communitybook.org/organisation/418</a:t>
                      </a:r>
                      <a:r>
                        <a:rPr lang="en-GB" sz="900" b="0" baseline="0" dirty="0">
                          <a:latin typeface="Arial" panose="020B0604020202020204" pitchFamily="34" charset="0"/>
                          <a:cs typeface="Arial" panose="020B0604020202020204" pitchFamily="34" charset="0"/>
                        </a:rPr>
                        <a:t> </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Bramble House</a:t>
                      </a:r>
                    </a:p>
                    <a:p>
                      <a:r>
                        <a:rPr lang="en-GB" sz="900" dirty="0">
                          <a:latin typeface="Arial" panose="020B0604020202020204" pitchFamily="34" charset="0"/>
                          <a:cs typeface="Arial" panose="020B0604020202020204" pitchFamily="34" charset="0"/>
                        </a:rPr>
                        <a:t>Broom Road, Worsley Hall</a:t>
                      </a:r>
                    </a:p>
                    <a:p>
                      <a:r>
                        <a:rPr lang="en-GB" sz="900" dirty="0">
                          <a:latin typeface="Arial" panose="020B0604020202020204" pitchFamily="34" charset="0"/>
                          <a:cs typeface="Arial" panose="020B0604020202020204" pitchFamily="34" charset="0"/>
                        </a:rPr>
                        <a:t>Wigan</a:t>
                      </a:r>
                    </a:p>
                    <a:p>
                      <a:r>
                        <a:rPr lang="en-GB" sz="900" dirty="0">
                          <a:latin typeface="Arial" panose="020B0604020202020204" pitchFamily="34" charset="0"/>
                          <a:cs typeface="Arial" panose="020B0604020202020204" pitchFamily="34" charset="0"/>
                        </a:rPr>
                        <a:t>WN5 9QE</a:t>
                      </a:r>
                    </a:p>
                  </a:txBody>
                  <a:tcPr/>
                </a:tc>
                <a:extLst>
                  <a:ext uri="{0D108BD9-81ED-4DB2-BD59-A6C34878D82A}">
                    <a16:rowId xmlns:a16="http://schemas.microsoft.com/office/drawing/2014/main" val="10004"/>
                  </a:ext>
                </a:extLst>
              </a:tr>
              <a:tr h="293799">
                <a:tc>
                  <a:txBody>
                    <a:bodyPr/>
                    <a:lstStyle/>
                    <a:p>
                      <a:r>
                        <a:rPr lang="en-GB" sz="900" b="0" dirty="0">
                          <a:latin typeface="Arial" panose="020B0604020202020204" pitchFamily="34" charset="0"/>
                          <a:cs typeface="Arial" panose="020B0604020202020204" pitchFamily="34" charset="0"/>
                        </a:rPr>
                        <a:t>Stand up to Racism</a:t>
                      </a:r>
                      <a:r>
                        <a:rPr lang="en-GB" sz="900" b="0" baseline="0" dirty="0">
                          <a:latin typeface="Arial" panose="020B0604020202020204" pitchFamily="34" charset="0"/>
                          <a:cs typeface="Arial" panose="020B0604020202020204" pitchFamily="34" charset="0"/>
                        </a:rPr>
                        <a:t> </a:t>
                      </a:r>
                      <a:endParaRPr lang="en-GB" sz="900" b="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b="0" dirty="0">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Web: </a:t>
                      </a:r>
                      <a:r>
                        <a:rPr lang="en-GB" sz="900" b="0" dirty="0">
                          <a:latin typeface="Arial" panose="020B0604020202020204" pitchFamily="34" charset="0"/>
                          <a:cs typeface="Arial" panose="020B0604020202020204" pitchFamily="34" charset="0"/>
                          <a:hlinkClick r:id="rId11"/>
                        </a:rPr>
                        <a:t>http://www.standuptoracism.org.uk/</a:t>
                      </a:r>
                      <a:endParaRPr lang="en-GB" sz="900" b="0" dirty="0">
                        <a:latin typeface="Arial" panose="020B0604020202020204" pitchFamily="34" charset="0"/>
                        <a:cs typeface="Arial" panose="020B0604020202020204" pitchFamily="34" charset="0"/>
                      </a:endParaRPr>
                    </a:p>
                  </a:txBody>
                  <a:tcPr/>
                </a:tc>
                <a:tc>
                  <a:txBody>
                    <a:bodyPr/>
                    <a:lstStyle/>
                    <a:p>
                      <a:endParaRPr lang="en-GB" sz="9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616105">
                <a:tc>
                  <a:txBody>
                    <a:bodyPr/>
                    <a:lstStyle/>
                    <a:p>
                      <a:r>
                        <a:rPr lang="en-GB" sz="900" b="0" dirty="0">
                          <a:solidFill>
                            <a:schemeClr val="tx1"/>
                          </a:solidFill>
                          <a:latin typeface="Arial" panose="020B0604020202020204" pitchFamily="34" charset="0"/>
                          <a:cs typeface="Arial" panose="020B0604020202020204" pitchFamily="34" charset="0"/>
                        </a:rPr>
                        <a:t>LASARS (Leigh Asylum Seekers &amp; Refugee Support) </a:t>
                      </a:r>
                      <a:endParaRPr lang="en-GB" sz="900" b="0" kern="1200" dirty="0">
                        <a:solidFill>
                          <a:schemeClr val="tx1"/>
                        </a:solidFill>
                        <a:effectLst/>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Welcomes local refugees and those seeking asylum. Provides a drop in Tuesdays 12 till 3pm, free drinks and snacks, English conversation &amp; table tennis.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Email: </a:t>
                      </a:r>
                      <a:r>
                        <a:rPr lang="en-GB" sz="900" b="0" dirty="0">
                          <a:solidFill>
                            <a:schemeClr val="tx1"/>
                          </a:solidFill>
                          <a:latin typeface="Arial" panose="020B0604020202020204" pitchFamily="34" charset="0"/>
                          <a:cs typeface="Arial" panose="020B0604020202020204" pitchFamily="34" charset="0"/>
                          <a:hlinkClick r:id="rId12"/>
                        </a:rPr>
                        <a:t>lasarsleigh1@gmail.com</a:t>
                      </a:r>
                      <a:r>
                        <a:rPr lang="en-GB" sz="900" b="0" dirty="0">
                          <a:solidFill>
                            <a:schemeClr val="tx1"/>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hlinkClick r:id="rId13"/>
                        </a:rPr>
                        <a:t>https://www.communitybook.org/organisation/846</a:t>
                      </a:r>
                      <a:r>
                        <a:rPr lang="en-GB" sz="900" b="0" dirty="0">
                          <a:solidFill>
                            <a:schemeClr val="tx1"/>
                          </a:solidFill>
                          <a:latin typeface="Arial" panose="020B0604020202020204" pitchFamily="34" charset="0"/>
                          <a:cs typeface="Arial" panose="020B0604020202020204" pitchFamily="34" charset="0"/>
                        </a:rPr>
                        <a:t> </a:t>
                      </a:r>
                    </a:p>
                  </a:txBody>
                  <a:tcPr/>
                </a:tc>
                <a:tc>
                  <a:txBody>
                    <a:bodyPr/>
                    <a:lstStyle/>
                    <a:p>
                      <a:r>
                        <a:rPr lang="en-GB" sz="900" b="0" dirty="0" err="1">
                          <a:solidFill>
                            <a:schemeClr val="tx1"/>
                          </a:solidFill>
                          <a:latin typeface="Arial" panose="020B0604020202020204" pitchFamily="34" charset="0"/>
                          <a:cs typeface="Arial" panose="020B0604020202020204" pitchFamily="34" charset="0"/>
                        </a:rPr>
                        <a:t>KingsLeigh</a:t>
                      </a:r>
                      <a:r>
                        <a:rPr lang="en-GB" sz="900" b="0" dirty="0">
                          <a:solidFill>
                            <a:schemeClr val="tx1"/>
                          </a:solidFill>
                          <a:latin typeface="Arial" panose="020B0604020202020204" pitchFamily="34" charset="0"/>
                          <a:cs typeface="Arial" panose="020B0604020202020204" pitchFamily="34" charset="0"/>
                        </a:rPr>
                        <a:t> Methodist Community Centre, King Street, WN7 2LR</a:t>
                      </a:r>
                    </a:p>
                    <a:p>
                      <a:r>
                        <a:rPr lang="en-GB" sz="900" b="0" dirty="0">
                          <a:solidFill>
                            <a:schemeClr val="tx1"/>
                          </a:solidFill>
                          <a:latin typeface="Arial" panose="020B0604020202020204" pitchFamily="34" charset="0"/>
                          <a:cs typeface="Arial" panose="020B0604020202020204" pitchFamily="34" charset="0"/>
                        </a:rPr>
                        <a:t>Tuesdays 12 till 3pm </a:t>
                      </a:r>
                    </a:p>
                  </a:txBody>
                  <a:tcPr/>
                </a:tc>
                <a:extLst>
                  <a:ext uri="{0D108BD9-81ED-4DB2-BD59-A6C34878D82A}">
                    <a16:rowId xmlns:a16="http://schemas.microsoft.com/office/drawing/2014/main" val="480504664"/>
                  </a:ext>
                </a:extLst>
              </a:tr>
              <a:tr h="484083">
                <a:tc>
                  <a:txBody>
                    <a:bodyPr/>
                    <a:lstStyle/>
                    <a:p>
                      <a:r>
                        <a:rPr lang="en-GB" sz="900" b="0" dirty="0">
                          <a:solidFill>
                            <a:schemeClr val="tx1"/>
                          </a:solidFill>
                          <a:effectLst/>
                          <a:latin typeface="Arial" panose="020B0604020202020204" pitchFamily="34" charset="0"/>
                          <a:cs typeface="Arial" panose="020B0604020202020204" pitchFamily="34" charset="0"/>
                        </a:rPr>
                        <a:t>Wigan - British Red Cross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We help refugees and asylum seekers get back on their feet after a traumatic time</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hlinkClick r:id="rId14"/>
                        </a:rPr>
                        <a:t>https://www.redcross.org.uk/about-us/contact-us contactus@redcross.org.uk</a:t>
                      </a:r>
                      <a:r>
                        <a:rPr lang="en-GB" sz="900" b="0" kern="1200" dirty="0">
                          <a:solidFill>
                            <a:schemeClr val="tx1"/>
                          </a:solidFill>
                          <a:effectLst/>
                          <a:latin typeface="Arial" panose="020B0604020202020204" pitchFamily="34" charset="0"/>
                          <a:ea typeface="+mn-ea"/>
                          <a:cs typeface="Arial" panose="020B0604020202020204" pitchFamily="34" charset="0"/>
                        </a:rPr>
                        <a:t> </a:t>
                      </a:r>
                    </a:p>
                    <a:p>
                      <a:r>
                        <a:rPr lang="en-GB" sz="900" b="0" kern="1200" dirty="0">
                          <a:solidFill>
                            <a:schemeClr val="tx1"/>
                          </a:solidFill>
                          <a:effectLst/>
                          <a:latin typeface="Arial" panose="020B0604020202020204" pitchFamily="34" charset="0"/>
                          <a:ea typeface="+mn-ea"/>
                          <a:cs typeface="Arial" panose="020B0604020202020204" pitchFamily="34" charset="0"/>
                        </a:rPr>
                        <a:t>Phone:</a:t>
                      </a:r>
                      <a:r>
                        <a:rPr lang="en-GB" sz="900" b="0" kern="1200" baseline="0" dirty="0">
                          <a:solidFill>
                            <a:schemeClr val="tx1"/>
                          </a:solidFill>
                          <a:effectLst/>
                          <a:latin typeface="Arial" panose="020B0604020202020204" pitchFamily="34" charset="0"/>
                          <a:ea typeface="+mn-ea"/>
                          <a:cs typeface="Arial" panose="020B0604020202020204" pitchFamily="34" charset="0"/>
                        </a:rPr>
                        <a:t> </a:t>
                      </a:r>
                      <a:r>
                        <a:rPr lang="en-GB" sz="900" b="0" kern="1200" dirty="0">
                          <a:solidFill>
                            <a:schemeClr val="tx1"/>
                          </a:solidFill>
                          <a:effectLst/>
                          <a:latin typeface="Arial" panose="020B0604020202020204" pitchFamily="34" charset="0"/>
                          <a:ea typeface="+mn-ea"/>
                          <a:cs typeface="Arial" panose="020B0604020202020204" pitchFamily="34" charset="0"/>
                        </a:rPr>
                        <a:t>0344 871 11 11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Ground Floor Office, Office Building 6, Glass House Business Park, Glass House Road, Wigan, WN3 6GL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57124388"/>
                  </a:ext>
                </a:extLst>
              </a:tr>
              <a:tr h="484083">
                <a:tc>
                  <a:txBody>
                    <a:bodyPr/>
                    <a:lstStyle/>
                    <a:p>
                      <a:r>
                        <a:rPr lang="en-GB" sz="900" b="0" dirty="0">
                          <a:solidFill>
                            <a:schemeClr val="tx1"/>
                          </a:solidFill>
                          <a:latin typeface="Arial" panose="020B0604020202020204" pitchFamily="34" charset="0"/>
                          <a:cs typeface="Arial" panose="020B0604020202020204" pitchFamily="34" charset="0"/>
                        </a:rPr>
                        <a:t>Salvation Army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The Salvation Army is a Protestant Christian church and an international charitable organisation.</a:t>
                      </a:r>
                    </a:p>
                  </a:txBody>
                  <a:tcPr/>
                </a:tc>
                <a:tc>
                  <a:txBody>
                    <a:bodyPr/>
                    <a:lstStyle/>
                    <a:p>
                      <a:r>
                        <a:rPr lang="en-GB" sz="900" b="0" dirty="0">
                          <a:solidFill>
                            <a:schemeClr val="tx1"/>
                          </a:solidFill>
                          <a:latin typeface="Arial" panose="020B0604020202020204" pitchFamily="34" charset="0"/>
                          <a:cs typeface="Arial" panose="020B0604020202020204" pitchFamily="34" charset="0"/>
                        </a:rPr>
                        <a:t>Email: </a:t>
                      </a:r>
                      <a:r>
                        <a:rPr lang="en-GB" sz="900" b="0" dirty="0">
                          <a:solidFill>
                            <a:schemeClr val="tx1"/>
                          </a:solidFill>
                          <a:latin typeface="Arial" panose="020B0604020202020204" pitchFamily="34" charset="0"/>
                          <a:cs typeface="Arial" panose="020B0604020202020204" pitchFamily="34" charset="0"/>
                          <a:hlinkClick r:id="rId15"/>
                        </a:rPr>
                        <a:t>naomistorey08@gmail.com</a:t>
                      </a:r>
                      <a:r>
                        <a:rPr lang="en-GB" sz="900" b="0" dirty="0">
                          <a:solidFill>
                            <a:schemeClr val="tx1"/>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rPr>
                        <a:t>Phone: 07886354452</a:t>
                      </a:r>
                    </a:p>
                    <a:p>
                      <a:r>
                        <a:rPr lang="en-GB" sz="900" b="0" baseline="0" dirty="0">
                          <a:solidFill>
                            <a:schemeClr val="tx1"/>
                          </a:solidFill>
                          <a:latin typeface="Arial" panose="020B0604020202020204" pitchFamily="34" charset="0"/>
                          <a:cs typeface="Arial" panose="020B0604020202020204" pitchFamily="34" charset="0"/>
                          <a:hlinkClick r:id="rId16"/>
                        </a:rPr>
                        <a:t>https://www.communitybook.org/organisation/731</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373-385 Wigan Road</a:t>
                      </a:r>
                    </a:p>
                    <a:p>
                      <a:r>
                        <a:rPr lang="en-GB" sz="900" b="0" dirty="0">
                          <a:solidFill>
                            <a:schemeClr val="tx1"/>
                          </a:solidFill>
                          <a:latin typeface="Arial" panose="020B0604020202020204" pitchFamily="34" charset="0"/>
                          <a:cs typeface="Arial" panose="020B0604020202020204" pitchFamily="34" charset="0"/>
                        </a:rPr>
                        <a:t>Bryn</a:t>
                      </a:r>
                    </a:p>
                    <a:p>
                      <a:r>
                        <a:rPr lang="en-GB" sz="900" b="0" dirty="0">
                          <a:solidFill>
                            <a:schemeClr val="tx1"/>
                          </a:solidFill>
                          <a:latin typeface="Arial" panose="020B0604020202020204" pitchFamily="34" charset="0"/>
                          <a:cs typeface="Arial" panose="020B0604020202020204" pitchFamily="34" charset="0"/>
                        </a:rPr>
                        <a:t>WN4 0AR</a:t>
                      </a:r>
                    </a:p>
                  </a:txBody>
                  <a:tcPr/>
                </a:tc>
                <a:extLst>
                  <a:ext uri="{0D108BD9-81ED-4DB2-BD59-A6C34878D82A}">
                    <a16:rowId xmlns:a16="http://schemas.microsoft.com/office/drawing/2014/main" val="1269529002"/>
                  </a:ext>
                </a:extLst>
              </a:tr>
              <a:tr h="7481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EMAS Ethnic Minority Achievement Service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Team of teaching staff and family liaison officers working as a link between schools, young people and families whose first language is not English or who are of Gypsy or Traveller heritage.</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rgbClr val="FF0000"/>
                          </a:solidFill>
                          <a:latin typeface="Arial" panose="020B0604020202020204" pitchFamily="34" charset="0"/>
                          <a:cs typeface="Arial" panose="020B0604020202020204" pitchFamily="34" charset="0"/>
                          <a:hlinkClick r:id="rId17"/>
                        </a:rPr>
                        <a:t>https://www.wigan.gov.uk/Business/Professionals/Educational-support/Ethnic-Minorities-Achievement-Service-(EMAS).aspx</a:t>
                      </a:r>
                      <a:r>
                        <a:rPr lang="en-GB" sz="900" b="0" dirty="0">
                          <a:solidFill>
                            <a:srgbClr val="FF0000"/>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rPr>
                        <a:t>Phone:</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01942 404087 </a:t>
                      </a: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1st Floor, Leigh Town Hall, Market Street, Leigh, WN7 1DY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7024278"/>
                  </a:ext>
                </a:extLst>
              </a:tr>
              <a:tr h="919327">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Greater Manchester Muslim Jewish Forum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Promotes positive relations and discourse between the Jewish community across Greater Manchester and the Muslim community across greater Manchester as well as with the wider population.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u="sng" kern="1200" dirty="0">
                          <a:solidFill>
                            <a:schemeClr val="tx1"/>
                          </a:solidFill>
                          <a:effectLst/>
                          <a:latin typeface="Arial" panose="020B0604020202020204" pitchFamily="34" charset="0"/>
                          <a:ea typeface="+mn-ea"/>
                          <a:cs typeface="Arial" panose="020B0604020202020204" pitchFamily="34" charset="0"/>
                          <a:hlinkClick r:id="rId18"/>
                        </a:rPr>
                        <a:t>muslimjewish@googlemail.com</a:t>
                      </a:r>
                      <a:r>
                        <a:rPr lang="en-GB" sz="900" b="0" u="sng" kern="1200" dirty="0">
                          <a:solidFill>
                            <a:schemeClr val="tx1"/>
                          </a:solidFill>
                          <a:effectLst/>
                          <a:latin typeface="Arial" panose="020B0604020202020204" pitchFamily="34" charset="0"/>
                          <a:ea typeface="+mn-ea"/>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u="sng" kern="1200" dirty="0">
                          <a:solidFill>
                            <a:schemeClr val="tx1"/>
                          </a:solidFill>
                          <a:effectLst/>
                          <a:latin typeface="Arial" panose="020B0604020202020204" pitchFamily="34" charset="0"/>
                          <a:ea typeface="+mn-ea"/>
                          <a:cs typeface="Arial" panose="020B0604020202020204" pitchFamily="34" charset="0"/>
                          <a:hlinkClick r:id="rId19"/>
                        </a:rPr>
                        <a:t>https://www.muslimjewish.org.uk/index.html</a:t>
                      </a:r>
                      <a:endParaRPr lang="en-GB" sz="900" b="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Group meets at various intervals throughout the year as given in the calendar on their website.</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41332696"/>
                  </a:ext>
                </a:extLst>
              </a:tr>
            </a:tbl>
          </a:graphicData>
        </a:graphic>
      </p:graphicFrame>
      <p:pic>
        <p:nvPicPr>
          <p:cNvPr id="4" name="Picture 3" descr="\\WIG-VMW-P-FS01\User_Homes$\a_prec\LOGOS &amp; SIGNATURES\WiganCouncilcolourlogowithtransparency(45mm).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8028384" y="52803"/>
            <a:ext cx="837133" cy="43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1598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152128" y="5715"/>
            <a:ext cx="63001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92D050"/>
                </a:solidFill>
              </a:rPr>
              <a:t>Religion &amp; Belief Section 1</a:t>
            </a:r>
          </a:p>
          <a:p>
            <a:pPr algn="ctr" eaLnBrk="1" hangingPunct="1">
              <a:spcBef>
                <a:spcPct val="0"/>
              </a:spcBef>
              <a:buFontTx/>
              <a:buNone/>
            </a:pPr>
            <a:r>
              <a:rPr lang="en-GB" altLang="en-US" sz="1200" b="1" dirty="0">
                <a:solidFill>
                  <a:srgbClr val="92D050"/>
                </a:solidFill>
              </a:rPr>
              <a:t> </a:t>
            </a:r>
            <a:r>
              <a:rPr lang="en-GB" sz="1200" dirty="0">
                <a:solidFill>
                  <a:srgbClr val="92D050"/>
                </a:solidFill>
              </a:rPr>
              <a:t>Religion refers to any religion, including a lack of religion. Belief refers to any religious or philosophical belief and includes a lack of belief. Generally, a belief should affect your life choices or the way you live for it to be included in the definition.</a:t>
            </a:r>
            <a:r>
              <a:rPr lang="en-GB" altLang="en-US" sz="1200" b="1" dirty="0">
                <a:solidFill>
                  <a:srgbClr val="92D050"/>
                </a:solidFill>
              </a:rPr>
              <a:t> </a:t>
            </a:r>
            <a:endParaRPr lang="en-GB" altLang="en-US" sz="1200" dirty="0">
              <a:solidFill>
                <a:srgbClr val="92D05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344434406"/>
              </p:ext>
            </p:extLst>
          </p:nvPr>
        </p:nvGraphicFramePr>
        <p:xfrm>
          <a:off x="0" y="836711"/>
          <a:ext cx="9144000" cy="6015570"/>
        </p:xfrm>
        <a:graphic>
          <a:graphicData uri="http://schemas.openxmlformats.org/drawingml/2006/table">
            <a:tbl>
              <a:tblPr firstRow="1" bandRow="1">
                <a:tableStyleId>{C083E6E3-FA7D-4D7B-A595-EF9225AFEA82}</a:tableStyleId>
              </a:tblPr>
              <a:tblGrid>
                <a:gridCol w="2057371">
                  <a:extLst>
                    <a:ext uri="{9D8B030D-6E8A-4147-A177-3AD203B41FA5}">
                      <a16:colId xmlns:a16="http://schemas.microsoft.com/office/drawing/2014/main" val="20000"/>
                    </a:ext>
                  </a:extLst>
                </a:gridCol>
                <a:gridCol w="2673846">
                  <a:extLst>
                    <a:ext uri="{9D8B030D-6E8A-4147-A177-3AD203B41FA5}">
                      <a16:colId xmlns:a16="http://schemas.microsoft.com/office/drawing/2014/main" val="20001"/>
                    </a:ext>
                  </a:extLst>
                </a:gridCol>
                <a:gridCol w="2042917">
                  <a:extLst>
                    <a:ext uri="{9D8B030D-6E8A-4147-A177-3AD203B41FA5}">
                      <a16:colId xmlns:a16="http://schemas.microsoft.com/office/drawing/2014/main" val="20002"/>
                    </a:ext>
                  </a:extLst>
                </a:gridCol>
                <a:gridCol w="2369866">
                  <a:extLst>
                    <a:ext uri="{9D8B030D-6E8A-4147-A177-3AD203B41FA5}">
                      <a16:colId xmlns:a16="http://schemas.microsoft.com/office/drawing/2014/main" val="20003"/>
                    </a:ext>
                  </a:extLst>
                </a:gridCol>
              </a:tblGrid>
              <a:tr h="234983">
                <a:tc>
                  <a:txBody>
                    <a:bodyPr/>
                    <a:lstStyle/>
                    <a:p>
                      <a:r>
                        <a:rPr lang="en-GB" sz="900" dirty="0">
                          <a:latin typeface="Arial" panose="020B0604020202020204" pitchFamily="34" charset="0"/>
                          <a:cs typeface="Arial" panose="020B0604020202020204" pitchFamily="34" charset="0"/>
                        </a:rPr>
                        <a:t>Who </a:t>
                      </a:r>
                    </a:p>
                  </a:txBody>
                  <a:tcPr/>
                </a:tc>
                <a:tc>
                  <a:txBody>
                    <a:bodyPr/>
                    <a:lstStyle/>
                    <a:p>
                      <a:r>
                        <a:rPr lang="en-GB" sz="900" dirty="0">
                          <a:latin typeface="Arial" panose="020B0604020202020204" pitchFamily="34" charset="0"/>
                          <a:cs typeface="Arial" panose="020B0604020202020204" pitchFamily="34" charset="0"/>
                        </a:rPr>
                        <a:t>What</a:t>
                      </a:r>
                    </a:p>
                  </a:txBody>
                  <a:tcPr/>
                </a:tc>
                <a:tc>
                  <a:txBody>
                    <a:bodyPr/>
                    <a:lstStyle/>
                    <a:p>
                      <a:r>
                        <a:rPr lang="en-GB" sz="900" dirty="0">
                          <a:latin typeface="Arial" panose="020B0604020202020204" pitchFamily="34" charset="0"/>
                          <a:cs typeface="Arial" panose="020B0604020202020204" pitchFamily="34" charset="0"/>
                        </a:rPr>
                        <a:t>Contact </a:t>
                      </a:r>
                    </a:p>
                  </a:txBody>
                  <a:tcPr/>
                </a:tc>
                <a:tc>
                  <a:txBody>
                    <a:bodyPr/>
                    <a:lstStyle/>
                    <a:p>
                      <a:r>
                        <a:rPr lang="en-GB" sz="900"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657953">
                <a:tc>
                  <a:txBody>
                    <a:bodyPr/>
                    <a:lstStyle/>
                    <a:p>
                      <a:r>
                        <a:rPr lang="en-GB" sz="900" kern="1200" dirty="0">
                          <a:effectLst/>
                          <a:latin typeface="Arial" panose="020B0604020202020204" pitchFamily="34" charset="0"/>
                          <a:cs typeface="Arial" panose="020B0604020202020204" pitchFamily="34" charset="0"/>
                        </a:rPr>
                        <a:t>Tell Mama North West</a:t>
                      </a:r>
                      <a:endParaRPr lang="en-GB" sz="9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r>
                        <a:rPr lang="en-GB" sz="900" kern="1200" dirty="0">
                          <a:effectLst/>
                          <a:latin typeface="Arial" panose="020B0604020202020204" pitchFamily="34" charset="0"/>
                          <a:cs typeface="Arial" panose="020B0604020202020204" pitchFamily="34" charset="0"/>
                        </a:rPr>
                        <a:t>An independent, non-governmental organisation which works on tackling anti-Muslim hatred</a:t>
                      </a:r>
                      <a:endParaRPr lang="en-GB" sz="9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effectLst/>
                          <a:latin typeface="Arial" panose="020B0604020202020204" pitchFamily="34" charset="0"/>
                          <a:cs typeface="Arial" panose="020B0604020202020204" pitchFamily="34" charset="0"/>
                        </a:rPr>
                        <a:t>Web: </a:t>
                      </a:r>
                      <a:r>
                        <a:rPr lang="en-GB" sz="900" dirty="0">
                          <a:latin typeface="Arial" panose="020B0604020202020204" pitchFamily="34" charset="0"/>
                          <a:cs typeface="Arial" panose="020B0604020202020204" pitchFamily="34" charset="0"/>
                          <a:hlinkClick r:id="rId3"/>
                        </a:rPr>
                        <a:t>https://tellmamauk.org/about-us/</a:t>
                      </a:r>
                      <a:r>
                        <a:rPr lang="en-GB" sz="900" dirty="0">
                          <a:latin typeface="Arial" panose="020B0604020202020204" pitchFamily="34" charset="0"/>
                          <a:cs typeface="Arial" panose="020B0604020202020204" pitchFamily="34" charset="0"/>
                        </a:rPr>
                        <a:t> </a:t>
                      </a:r>
                    </a:p>
                    <a:p>
                      <a:r>
                        <a:rPr lang="en-GB" sz="900" kern="1200" dirty="0" err="1">
                          <a:effectLst/>
                          <a:latin typeface="Arial" panose="020B0604020202020204" pitchFamily="34" charset="0"/>
                          <a:cs typeface="Arial" panose="020B0604020202020204" pitchFamily="34" charset="0"/>
                        </a:rPr>
                        <a:t>Fakrul</a:t>
                      </a:r>
                      <a:r>
                        <a:rPr lang="en-GB" sz="900" kern="1200" dirty="0">
                          <a:effectLst/>
                          <a:latin typeface="Arial" panose="020B0604020202020204" pitchFamily="34" charset="0"/>
                          <a:cs typeface="Arial" panose="020B0604020202020204" pitchFamily="34" charset="0"/>
                        </a:rPr>
                        <a:t>  Choudhury </a:t>
                      </a:r>
                    </a:p>
                    <a:p>
                      <a:r>
                        <a:rPr lang="en-GB" sz="900" kern="1200" dirty="0">
                          <a:effectLst/>
                          <a:latin typeface="Arial" panose="020B0604020202020204" pitchFamily="34" charset="0"/>
                          <a:cs typeface="Arial" panose="020B0604020202020204" pitchFamily="34" charset="0"/>
                        </a:rPr>
                        <a:t>Email: </a:t>
                      </a:r>
                      <a:r>
                        <a:rPr lang="en-GB" sz="900" u="sng" kern="1200" dirty="0">
                          <a:effectLst/>
                          <a:latin typeface="Arial" panose="020B0604020202020204" pitchFamily="34" charset="0"/>
                          <a:cs typeface="Arial" panose="020B0604020202020204" pitchFamily="34" charset="0"/>
                          <a:hlinkClick r:id="rId4"/>
                        </a:rPr>
                        <a:t>fakrul@tellmamauk.org</a:t>
                      </a:r>
                      <a:r>
                        <a:rPr lang="en-GB" sz="900" u="sng" kern="1200" dirty="0">
                          <a:effectLst/>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5973">
                <a:tc>
                  <a:txBody>
                    <a:bodyPr/>
                    <a:lstStyle/>
                    <a:p>
                      <a:r>
                        <a:rPr lang="en-GB" sz="900" kern="1200" dirty="0">
                          <a:effectLst/>
                          <a:latin typeface="Arial" panose="020B0604020202020204" pitchFamily="34" charset="0"/>
                          <a:cs typeface="Arial" panose="020B0604020202020204" pitchFamily="34" charset="0"/>
                        </a:rPr>
                        <a:t>Wigan Mosque</a:t>
                      </a:r>
                      <a:endParaRPr lang="en-GB" sz="9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r>
                        <a:rPr lang="en-GB" sz="900" kern="1200" dirty="0">
                          <a:effectLst/>
                          <a:latin typeface="Arial" panose="020B0604020202020204" pitchFamily="34" charset="0"/>
                          <a:cs typeface="Arial" panose="020B0604020202020204" pitchFamily="34" charset="0"/>
                        </a:rPr>
                        <a:t>Masjid </a:t>
                      </a:r>
                      <a:r>
                        <a:rPr lang="en-GB" sz="900" kern="1200" dirty="0" err="1">
                          <a:effectLst/>
                          <a:latin typeface="Arial" panose="020B0604020202020204" pitchFamily="34" charset="0"/>
                          <a:cs typeface="Arial" panose="020B0604020202020204" pitchFamily="34" charset="0"/>
                        </a:rPr>
                        <a:t>Tooba</a:t>
                      </a:r>
                      <a:r>
                        <a:rPr lang="en-GB" sz="900" kern="1200" dirty="0">
                          <a:effectLst/>
                          <a:latin typeface="Arial" panose="020B0604020202020204" pitchFamily="34" charset="0"/>
                          <a:cs typeface="Arial" panose="020B0604020202020204" pitchFamily="34" charset="0"/>
                        </a:rPr>
                        <a:t> and Islamic Centre</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Brother Yusuf</a:t>
                      </a:r>
                      <a:r>
                        <a:rPr lang="en-GB" sz="900" baseline="0" dirty="0">
                          <a:latin typeface="Arial" panose="020B0604020202020204" pitchFamily="34" charset="0"/>
                          <a:cs typeface="Arial" panose="020B0604020202020204" pitchFamily="34" charset="0"/>
                        </a:rPr>
                        <a:t> </a:t>
                      </a:r>
                    </a:p>
                    <a:p>
                      <a:r>
                        <a:rPr lang="en-GB" sz="900" baseline="0" dirty="0">
                          <a:latin typeface="Arial" panose="020B0604020202020204" pitchFamily="34" charset="0"/>
                          <a:cs typeface="Arial" panose="020B0604020202020204" pitchFamily="34" charset="0"/>
                        </a:rPr>
                        <a:t>Phone: 07787785998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effectLst/>
                          <a:latin typeface="Arial" panose="020B0604020202020204" pitchFamily="34" charset="0"/>
                          <a:cs typeface="Arial" panose="020B0604020202020204" pitchFamily="34" charset="0"/>
                        </a:rPr>
                        <a:t>Clifton St, Wigan WN3 5HN</a:t>
                      </a:r>
                      <a:endParaRPr lang="en-GB" sz="900" dirty="0">
                        <a:latin typeface="Arial" panose="020B0604020202020204" pitchFamily="34" charset="0"/>
                        <a:cs typeface="Arial" panose="020B0604020202020204" pitchFamily="34" charset="0"/>
                      </a:endParaRPr>
                    </a:p>
                    <a:p>
                      <a:endParaRPr lang="en-GB" sz="900" baseline="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516963">
                <a:tc>
                  <a:txBody>
                    <a:bodyPr/>
                    <a:lstStyle/>
                    <a:p>
                      <a:r>
                        <a:rPr lang="en-GB" sz="900" dirty="0">
                          <a:latin typeface="Arial" panose="020B0604020202020204" pitchFamily="34" charset="0"/>
                          <a:cs typeface="Arial" panose="020B0604020202020204" pitchFamily="34" charset="0"/>
                        </a:rPr>
                        <a:t>Leigh Mosque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effectLst/>
                          <a:latin typeface="Arial" panose="020B0604020202020204" pitchFamily="34" charset="0"/>
                          <a:cs typeface="Arial" panose="020B0604020202020204" pitchFamily="34" charset="0"/>
                        </a:rPr>
                        <a:t>Masjid al-</a:t>
                      </a:r>
                      <a:r>
                        <a:rPr lang="en-GB" sz="900" kern="1200" dirty="0" err="1">
                          <a:effectLst/>
                          <a:latin typeface="Arial" panose="020B0604020202020204" pitchFamily="34" charset="0"/>
                          <a:cs typeface="Arial" panose="020B0604020202020204" pitchFamily="34" charset="0"/>
                        </a:rPr>
                        <a:t>Furqan</a:t>
                      </a:r>
                      <a:r>
                        <a:rPr lang="en-GB" sz="900" kern="1200" dirty="0">
                          <a:effectLst/>
                          <a:latin typeface="Arial" panose="020B0604020202020204" pitchFamily="34" charset="0"/>
                          <a:cs typeface="Arial" panose="020B0604020202020204" pitchFamily="34" charset="0"/>
                        </a:rPr>
                        <a:t> and Islamic Centre</a:t>
                      </a:r>
                      <a:endParaRPr lang="en-GB" sz="9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Sarfaraz  Ahmed </a:t>
                      </a:r>
                    </a:p>
                    <a:p>
                      <a:r>
                        <a:rPr lang="en-GB" sz="900" dirty="0">
                          <a:latin typeface="Arial" panose="020B0604020202020204" pitchFamily="34" charset="0"/>
                          <a:cs typeface="Arial" panose="020B0604020202020204" pitchFamily="34" charset="0"/>
                        </a:rPr>
                        <a:t>Phone:</a:t>
                      </a:r>
                      <a:r>
                        <a:rPr lang="en-GB" sz="900" baseline="0"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07880722998 Email:</a:t>
                      </a:r>
                    </a:p>
                    <a:p>
                      <a:r>
                        <a:rPr lang="en-GB" sz="900" dirty="0">
                          <a:latin typeface="Arial" panose="020B0604020202020204" pitchFamily="34" charset="0"/>
                          <a:cs typeface="Arial" panose="020B0604020202020204" pitchFamily="34" charset="0"/>
                          <a:hlinkClick r:id="rId5"/>
                        </a:rPr>
                        <a:t>saf_ba@hotmail.co.uk</a:t>
                      </a:r>
                      <a:r>
                        <a:rPr lang="en-GB" sz="900" dirty="0">
                          <a:latin typeface="Arial" panose="020B0604020202020204" pitchFamily="34" charset="0"/>
                          <a:cs typeface="Arial" panose="020B0604020202020204" pitchFamily="34" charset="0"/>
                        </a:rPr>
                        <a:t> </a:t>
                      </a:r>
                    </a:p>
                  </a:txBody>
                  <a:tcPr/>
                </a:tc>
                <a:tc>
                  <a:txBody>
                    <a:bodyPr/>
                    <a:lstStyle/>
                    <a:p>
                      <a:r>
                        <a:rPr lang="en-GB" sz="900" kern="1200" dirty="0">
                          <a:effectLst/>
                          <a:latin typeface="Arial" panose="020B0604020202020204" pitchFamily="34" charset="0"/>
                          <a:cs typeface="Arial" panose="020B0604020202020204" pitchFamily="34" charset="0"/>
                        </a:rPr>
                        <a:t>50 Vernon St, Leigh WN7 1BH</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516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effectLst/>
                          <a:latin typeface="Arial" panose="020B0604020202020204" pitchFamily="34" charset="0"/>
                          <a:cs typeface="Arial" panose="020B0604020202020204" pitchFamily="34" charset="0"/>
                        </a:rPr>
                        <a:t>St Paul, C of E Church Families Together </a:t>
                      </a:r>
                    </a:p>
                    <a:p>
                      <a:endParaRPr lang="en-GB" sz="900" dirty="0">
                        <a:latin typeface="Arial" panose="020B0604020202020204" pitchFamily="34" charset="0"/>
                        <a:cs typeface="Arial" panose="020B0604020202020204" pitchFamily="34" charset="0"/>
                      </a:endParaRPr>
                    </a:p>
                  </a:txBody>
                  <a:tcPr/>
                </a:tc>
                <a:tc>
                  <a:txBody>
                    <a:bodyPr/>
                    <a:lstStyle/>
                    <a:p>
                      <a:r>
                        <a:rPr lang="en-GB" sz="900" kern="1200" dirty="0">
                          <a:effectLst/>
                          <a:latin typeface="Arial" panose="020B0604020202020204" pitchFamily="34" charset="0"/>
                          <a:cs typeface="Arial" panose="020B0604020202020204" pitchFamily="34" charset="0"/>
                        </a:rPr>
                        <a:t>Families Together is a group of young local families who meet monthly to spend time together and encourage each other in the faith</a:t>
                      </a:r>
                      <a:endParaRPr lang="en-GB" sz="900" i="0" dirty="0">
                        <a:latin typeface="Arial" panose="020B0604020202020204" pitchFamily="34" charset="0"/>
                        <a:cs typeface="Arial" panose="020B0604020202020204" pitchFamily="34" charset="0"/>
                      </a:endParaRPr>
                    </a:p>
                  </a:txBody>
                  <a:tcPr/>
                </a:tc>
                <a:tc>
                  <a:txBody>
                    <a:bodyPr/>
                    <a:lstStyle/>
                    <a:p>
                      <a:r>
                        <a:rPr lang="en-GB" sz="900" baseline="0" dirty="0">
                          <a:latin typeface="Arial" panose="020B0604020202020204" pitchFamily="34" charset="0"/>
                          <a:cs typeface="Arial" panose="020B0604020202020204" pitchFamily="34" charset="0"/>
                        </a:rPr>
                        <a:t>Email: dave-al@mail.com</a:t>
                      </a:r>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939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Church Wigan</a:t>
                      </a:r>
                    </a:p>
                    <a:p>
                      <a:r>
                        <a:rPr lang="en-GB" sz="900" b="0" kern="1200" dirty="0">
                          <a:solidFill>
                            <a:schemeClr val="tx1"/>
                          </a:solidFill>
                          <a:effectLst/>
                          <a:latin typeface="Arial" panose="020B0604020202020204" pitchFamily="34" charset="0"/>
                          <a:cs typeface="Arial" panose="020B0604020202020204" pitchFamily="34" charset="0"/>
                        </a:rPr>
                        <a:t>(Transforming Wigan)</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tx1"/>
                          </a:solidFill>
                          <a:effectLst/>
                          <a:latin typeface="Arial" panose="020B0604020202020204" pitchFamily="34" charset="0"/>
                          <a:ea typeface="+mn-ea"/>
                          <a:cs typeface="Arial" panose="020B0604020202020204" pitchFamily="34" charset="0"/>
                        </a:rPr>
                        <a:t>Church Wigan is the Church of England in Wigan, which has strong links to other church groups within Wigan. </a:t>
                      </a:r>
                      <a:r>
                        <a:rPr lang="en-GB" sz="900" b="0" dirty="0">
                          <a:solidFill>
                            <a:schemeClr val="tx1"/>
                          </a:solidFill>
                          <a:effectLst/>
                          <a:latin typeface="Arial" panose="020B0604020202020204" pitchFamily="34" charset="0"/>
                          <a:cs typeface="Arial" panose="020B0604020202020204" pitchFamily="34" charset="0"/>
                        </a:rPr>
                        <a:t>The Transforming Wigan Movement is an initiative of the Church in Wigan to revive the spiritual heart of the community.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kern="1200" baseline="0" dirty="0">
                          <a:solidFill>
                            <a:schemeClr val="tx1"/>
                          </a:solidFill>
                          <a:effectLst/>
                          <a:latin typeface="Arial" panose="020B0604020202020204" pitchFamily="34" charset="0"/>
                          <a:ea typeface="+mn-ea"/>
                          <a:cs typeface="Arial" panose="020B0604020202020204" pitchFamily="34" charset="0"/>
                        </a:rPr>
                        <a:t>Webpage</a:t>
                      </a:r>
                      <a:r>
                        <a:rPr lang="en-US" sz="900" b="0" kern="1200" baseline="0" dirty="0">
                          <a:solidFill>
                            <a:srgbClr val="FF0000"/>
                          </a:solidFill>
                          <a:effectLst/>
                          <a:latin typeface="Arial" panose="020B0604020202020204" pitchFamily="34" charset="0"/>
                          <a:ea typeface="+mn-ea"/>
                          <a:cs typeface="Arial" panose="020B0604020202020204" pitchFamily="34" charset="0"/>
                        </a:rPr>
                        <a:t> </a:t>
                      </a:r>
                      <a:r>
                        <a:rPr lang="en-US" sz="900" b="0" u="sng" kern="1200" dirty="0">
                          <a:solidFill>
                            <a:srgbClr val="FF0000"/>
                          </a:solidFill>
                          <a:effectLst/>
                          <a:latin typeface="Arial" panose="020B0604020202020204" pitchFamily="34" charset="0"/>
                          <a:ea typeface="+mn-ea"/>
                          <a:cs typeface="Arial" panose="020B0604020202020204" pitchFamily="34" charset="0"/>
                          <a:hlinkClick r:id="rId6"/>
                        </a:rPr>
                        <a:t>https://churchwigan.uk</a:t>
                      </a:r>
                      <a:endParaRPr lang="en-US" sz="900" b="0" u="sng" kern="1200" dirty="0">
                        <a:solidFill>
                          <a:srgbClr val="FF0000"/>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tx1"/>
                          </a:solidFill>
                          <a:effectLst/>
                          <a:latin typeface="Arial" panose="020B0604020202020204" pitchFamily="34" charset="0"/>
                          <a:ea typeface="+mn-ea"/>
                          <a:cs typeface="Arial" panose="020B0604020202020204" pitchFamily="34" charset="0"/>
                        </a:rPr>
                        <a:t>Email:</a:t>
                      </a:r>
                      <a:r>
                        <a:rPr lang="en-US" sz="900" b="0" kern="1200" baseline="0" dirty="0">
                          <a:solidFill>
                            <a:schemeClr val="tx1"/>
                          </a:solidFill>
                          <a:effectLst/>
                          <a:latin typeface="Arial" panose="020B0604020202020204" pitchFamily="34" charset="0"/>
                          <a:ea typeface="+mn-ea"/>
                          <a:cs typeface="Arial" panose="020B0604020202020204" pitchFamily="34" charset="0"/>
                        </a:rPr>
                        <a:t> </a:t>
                      </a:r>
                      <a:r>
                        <a:rPr lang="en-US" sz="900" b="0" u="sng" kern="1200" dirty="0">
                          <a:solidFill>
                            <a:srgbClr val="FF0000"/>
                          </a:solidFill>
                          <a:effectLst/>
                          <a:latin typeface="Arial" panose="020B0604020202020204" pitchFamily="34" charset="0"/>
                          <a:ea typeface="+mn-ea"/>
                          <a:cs typeface="Arial" panose="020B0604020202020204" pitchFamily="34" charset="0"/>
                          <a:hlinkClick r:id="rId7"/>
                        </a:rPr>
                        <a:t>info@churchwigan.uk</a:t>
                      </a:r>
                      <a:r>
                        <a:rPr lang="en-US" sz="900" b="0" kern="1200" dirty="0">
                          <a:solidFill>
                            <a:srgbClr val="FF0000"/>
                          </a:solidFill>
                          <a:effectLst/>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tx1"/>
                          </a:solidFill>
                          <a:effectLst/>
                          <a:latin typeface="Arial" panose="020B0604020202020204" pitchFamily="34" charset="0"/>
                          <a:ea typeface="+mn-ea"/>
                          <a:cs typeface="Arial" panose="020B0604020202020204" pitchFamily="34" charset="0"/>
                        </a:rPr>
                        <a:t>Phone: 01942 410910</a:t>
                      </a:r>
                      <a:endParaRPr lang="en-GB" sz="900" b="0" kern="1200" dirty="0">
                        <a:solidFill>
                          <a:schemeClr val="tx1"/>
                        </a:solidFill>
                        <a:effectLst/>
                        <a:latin typeface="Arial" panose="020B0604020202020204" pitchFamily="34" charset="0"/>
                        <a:ea typeface="+mn-ea"/>
                        <a:cs typeface="Arial" panose="020B0604020202020204" pitchFamily="34" charset="0"/>
                      </a:endParaRPr>
                    </a:p>
                    <a:p>
                      <a:endParaRPr lang="en-GB" sz="900" b="0" dirty="0">
                        <a:solidFill>
                          <a:srgbClr val="FF0000"/>
                        </a:solidFill>
                        <a:latin typeface="Arial" panose="020B0604020202020204" pitchFamily="34" charset="0"/>
                        <a:cs typeface="Arial" panose="020B0604020202020204" pitchFamily="34" charset="0"/>
                      </a:endParaRPr>
                    </a:p>
                  </a:txBody>
                  <a:tcPr/>
                </a:tc>
                <a:tc>
                  <a:txBody>
                    <a:bodyPr/>
                    <a:lstStyle/>
                    <a:p>
                      <a:r>
                        <a:rPr lang="en-US" sz="900" b="0" kern="1200" dirty="0">
                          <a:solidFill>
                            <a:schemeClr val="tx1"/>
                          </a:solidFill>
                          <a:effectLst/>
                          <a:latin typeface="Arial" panose="020B0604020202020204" pitchFamily="34" charset="0"/>
                          <a:ea typeface="+mn-ea"/>
                          <a:cs typeface="Arial" panose="020B0604020202020204" pitchFamily="34" charset="0"/>
                        </a:rPr>
                        <a:t>We have over 100 individual Worship Communities (groups of people, usually meeting in a church building but also old peoples homes, community </a:t>
                      </a:r>
                      <a:r>
                        <a:rPr lang="en-US" sz="900" b="0" kern="1200" dirty="0" err="1">
                          <a:solidFill>
                            <a:schemeClr val="tx1"/>
                          </a:solidFill>
                          <a:effectLst/>
                          <a:latin typeface="Arial" panose="020B0604020202020204" pitchFamily="34" charset="0"/>
                          <a:ea typeface="+mn-ea"/>
                          <a:cs typeface="Arial" panose="020B0604020202020204" pitchFamily="34" charset="0"/>
                        </a:rPr>
                        <a:t>centres</a:t>
                      </a:r>
                      <a:r>
                        <a:rPr lang="en-US" sz="900" b="0" kern="1200" dirty="0">
                          <a:solidFill>
                            <a:schemeClr val="tx1"/>
                          </a:solidFill>
                          <a:effectLst/>
                          <a:latin typeface="Arial" panose="020B0604020202020204" pitchFamily="34" charset="0"/>
                          <a:ea typeface="+mn-ea"/>
                          <a:cs typeface="Arial" panose="020B0604020202020204" pitchFamily="34" charset="0"/>
                        </a:rPr>
                        <a:t>, </a:t>
                      </a:r>
                      <a:r>
                        <a:rPr lang="en-US" sz="900" b="0" kern="1200" dirty="0" err="1">
                          <a:solidFill>
                            <a:schemeClr val="tx1"/>
                          </a:solidFill>
                          <a:effectLst/>
                          <a:latin typeface="Arial" panose="020B0604020202020204" pitchFamily="34" charset="0"/>
                          <a:ea typeface="+mn-ea"/>
                          <a:cs typeface="Arial" panose="020B0604020202020204" pitchFamily="34" charset="0"/>
                        </a:rPr>
                        <a:t>etc</a:t>
                      </a:r>
                      <a:r>
                        <a:rPr lang="en-US" sz="900" b="0" kern="1200" dirty="0">
                          <a:solidFill>
                            <a:schemeClr val="tx1"/>
                          </a:solidFill>
                          <a:effectLst/>
                          <a:latin typeface="Arial" panose="020B0604020202020204" pitchFamily="34" charset="0"/>
                          <a:ea typeface="+mn-ea"/>
                          <a:cs typeface="Arial" panose="020B0604020202020204" pitchFamily="34" charset="0"/>
                        </a:rPr>
                        <a:t>). We are currently mapping these and will make details available on churchwigan.uk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657953">
                <a:tc>
                  <a:txBody>
                    <a:bodyPr/>
                    <a:lstStyle/>
                    <a:p>
                      <a:r>
                        <a:rPr lang="en-GB" sz="900" b="0" dirty="0">
                          <a:solidFill>
                            <a:schemeClr val="tx1"/>
                          </a:solidFill>
                          <a:latin typeface="Arial" panose="020B0604020202020204" pitchFamily="34" charset="0"/>
                          <a:cs typeface="Arial" panose="020B0604020202020204" pitchFamily="34" charset="0"/>
                        </a:rPr>
                        <a:t>Transforming Wigan </a:t>
                      </a:r>
                      <a:endParaRPr lang="en-GB" sz="900" b="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The Diocese of Liverpool is currently one of only 3 dioceses in the country which has seen an improvement in both mission and finances</a:t>
                      </a:r>
                      <a:r>
                        <a:rPr lang="en-GB" sz="900" b="0" baseline="0" dirty="0">
                          <a:solidFill>
                            <a:schemeClr val="tx1"/>
                          </a:solidFill>
                          <a:latin typeface="Arial" panose="020B0604020202020204" pitchFamily="34" charset="0"/>
                          <a:cs typeface="Arial" panose="020B0604020202020204" pitchFamily="34" charset="0"/>
                        </a:rPr>
                        <a:t> – working with Church of England</a:t>
                      </a:r>
                      <a:endParaRPr lang="en-GB" sz="900" b="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Dean of Women's Ministry</a:t>
                      </a:r>
                      <a:br>
                        <a:rPr lang="en-GB" sz="900" b="0" dirty="0">
                          <a:solidFill>
                            <a:schemeClr val="tx1"/>
                          </a:solidFill>
                          <a:latin typeface="Arial" panose="020B0604020202020204" pitchFamily="34" charset="0"/>
                          <a:cs typeface="Arial" panose="020B0604020202020204" pitchFamily="34" charset="0"/>
                        </a:rPr>
                      </a:br>
                      <a:r>
                        <a:rPr lang="en-GB" sz="900" b="0" dirty="0">
                          <a:solidFill>
                            <a:schemeClr val="tx1"/>
                          </a:solidFill>
                          <a:latin typeface="Arial" panose="020B0604020202020204" pitchFamily="34" charset="0"/>
                          <a:cs typeface="Arial" panose="020B0604020202020204" pitchFamily="34" charset="0"/>
                        </a:rPr>
                        <a:t>Rev Sam Nicholson</a:t>
                      </a:r>
                    </a:p>
                    <a:p>
                      <a:r>
                        <a:rPr lang="en-GB" sz="900" b="0" dirty="0">
                          <a:solidFill>
                            <a:schemeClr val="tx1"/>
                          </a:solidFill>
                          <a:latin typeface="Arial" panose="020B0604020202020204" pitchFamily="34" charset="0"/>
                          <a:cs typeface="Arial" panose="020B0604020202020204" pitchFamily="34" charset="0"/>
                        </a:rPr>
                        <a:t>Tel: 01942 495831</a:t>
                      </a:r>
                    </a:p>
                  </a:txBody>
                  <a:tcPr/>
                </a:tc>
                <a:tc>
                  <a:txBody>
                    <a:bodyPr/>
                    <a:lstStyle/>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47902170"/>
                  </a:ext>
                </a:extLst>
              </a:tr>
              <a:tr h="657953">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Salford and Liverpool Diocese </a:t>
                      </a: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The Roman Catholic Diocese of Salford is centred on the</a:t>
                      </a:r>
                      <a:r>
                        <a:rPr lang="en-GB" sz="900" b="0" baseline="0" dirty="0">
                          <a:solidFill>
                            <a:schemeClr val="tx1"/>
                          </a:solidFill>
                          <a:effectLst/>
                          <a:latin typeface="Arial" panose="020B0604020202020204" pitchFamily="34" charset="0"/>
                          <a:cs typeface="Arial" panose="020B0604020202020204" pitchFamily="34" charset="0"/>
                        </a:rPr>
                        <a:t> city of Salford </a:t>
                      </a:r>
                      <a:r>
                        <a:rPr lang="en-GB" sz="900" b="0" dirty="0">
                          <a:solidFill>
                            <a:schemeClr val="tx1"/>
                          </a:solidFill>
                          <a:effectLst/>
                          <a:latin typeface="Arial" panose="020B0604020202020204" pitchFamily="34" charset="0"/>
                          <a:cs typeface="Arial" panose="020B0604020202020204" pitchFamily="34" charset="0"/>
                        </a:rPr>
                        <a:t>Greater Manchester and Liverpool</a:t>
                      </a:r>
                      <a:r>
                        <a:rPr lang="en-GB" sz="900" b="0" baseline="0" dirty="0">
                          <a:solidFill>
                            <a:schemeClr val="tx1"/>
                          </a:solidFill>
                          <a:effectLst/>
                          <a:latin typeface="Arial" panose="020B0604020202020204" pitchFamily="34" charset="0"/>
                          <a:cs typeface="Arial" panose="020B0604020202020204" pitchFamily="34" charset="0"/>
                        </a:rPr>
                        <a:t>- Working with Roman Catholics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baseline="0" dirty="0">
                          <a:solidFill>
                            <a:schemeClr val="tx1"/>
                          </a:solidFill>
                          <a:latin typeface="Arial" panose="020B0604020202020204" pitchFamily="34" charset="0"/>
                          <a:cs typeface="Arial" panose="020B0604020202020204" pitchFamily="34" charset="0"/>
                          <a:hlinkClick r:id="rId8"/>
                        </a:rPr>
                        <a:t>http://www.dioceseofsalford.org.uk/</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Phone: </a:t>
                      </a:r>
                      <a:r>
                        <a:rPr lang="en-GB" sz="900" b="0" dirty="0">
                          <a:solidFill>
                            <a:schemeClr val="tx1"/>
                          </a:solidFill>
                          <a:latin typeface="Arial" panose="020B0604020202020204" pitchFamily="34" charset="0"/>
                          <a:cs typeface="Arial" panose="020B0604020202020204" pitchFamily="34" charset="0"/>
                          <a:hlinkClick r:id="rId9"/>
                        </a:rPr>
                        <a:t>0161 817 2222</a:t>
                      </a:r>
                      <a:r>
                        <a:rPr lang="en-GB" sz="900" b="0" dirty="0">
                          <a:solidFill>
                            <a:schemeClr val="tx1"/>
                          </a:solidFill>
                          <a:latin typeface="Arial" panose="020B0604020202020204" pitchFamily="34" charset="0"/>
                          <a:cs typeface="Arial" panose="020B0604020202020204" pitchFamily="34" charset="0"/>
                        </a:rPr>
                        <a:t> </a:t>
                      </a:r>
                    </a:p>
                    <a:p>
                      <a:r>
                        <a:rPr lang="en-GB" sz="900" b="0" dirty="0">
                          <a:solidFill>
                            <a:schemeClr val="tx1"/>
                          </a:solidFill>
                          <a:effectLst/>
                          <a:latin typeface="Arial" panose="020B0604020202020204" pitchFamily="34" charset="0"/>
                          <a:cs typeface="Arial" panose="020B0604020202020204" pitchFamily="34" charset="0"/>
                          <a:hlinkClick r:id="rId10"/>
                        </a:rPr>
                        <a:t>communications@dioceseofsalford.org.uk</a:t>
                      </a:r>
                      <a:r>
                        <a:rPr lang="en-GB" sz="900" b="0" dirty="0">
                          <a:solidFill>
                            <a:schemeClr val="tx1"/>
                          </a:solidFill>
                          <a:effectLst/>
                          <a:latin typeface="Arial" panose="020B0604020202020204" pitchFamily="34" charset="0"/>
                          <a:cs typeface="Arial" panose="020B0604020202020204" pitchFamily="34" charset="0"/>
                        </a:rPr>
                        <a:t>  </a:t>
                      </a:r>
                      <a:endParaRPr lang="en-GB" sz="900" b="0" baseline="0" dirty="0">
                        <a:solidFill>
                          <a:schemeClr val="tx1"/>
                        </a:solidFill>
                        <a:latin typeface="Arial" panose="020B0604020202020204" pitchFamily="34" charset="0"/>
                        <a:cs typeface="Arial" panose="020B0604020202020204" pitchFamily="34" charset="0"/>
                      </a:endParaRPr>
                    </a:p>
                  </a:txBody>
                  <a:tcPr/>
                </a:tc>
                <a:tc>
                  <a:txBody>
                    <a:bodyPr/>
                    <a:lstStyle/>
                    <a:p>
                      <a:endParaRPr lang="en-GB" sz="900" b="0" baseline="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14203764"/>
                  </a:ext>
                </a:extLst>
              </a:tr>
              <a:tr h="657953">
                <a:tc>
                  <a:txBody>
                    <a:bodyPr/>
                    <a:lstStyle/>
                    <a:p>
                      <a:r>
                        <a:rPr lang="en-GB" sz="900" b="0" dirty="0">
                          <a:solidFill>
                            <a:schemeClr val="tx1"/>
                          </a:solidFill>
                          <a:latin typeface="Arial" panose="020B0604020202020204" pitchFamily="34" charset="0"/>
                          <a:cs typeface="Arial" panose="020B0604020202020204" pitchFamily="34" charset="0"/>
                        </a:rPr>
                        <a:t>Jah–Jireh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Jah–Jireh is a registered charity in which Jehovah’s Witnesses care for elderly and infirm Jehovah’s Witnesses in a loving spiritual environment.</a:t>
                      </a:r>
                      <a:endParaRPr lang="en-GB" sz="900" b="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Web </a:t>
                      </a:r>
                      <a:r>
                        <a:rPr lang="en-GB" sz="900" b="0" dirty="0">
                          <a:solidFill>
                            <a:schemeClr val="tx1"/>
                          </a:solidFill>
                          <a:latin typeface="Arial" panose="020B0604020202020204" pitchFamily="34" charset="0"/>
                          <a:cs typeface="Arial" panose="020B0604020202020204" pitchFamily="34" charset="0"/>
                          <a:hlinkClick r:id="rId11"/>
                        </a:rPr>
                        <a:t>http://www.jahjireh.org/contact-us/</a:t>
                      </a:r>
                      <a:r>
                        <a:rPr lang="en-GB" sz="900" b="0" dirty="0">
                          <a:solidFill>
                            <a:schemeClr val="tx1"/>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rPr>
                        <a:t>Phone:01942 243533 </a:t>
                      </a:r>
                    </a:p>
                    <a:p>
                      <a:r>
                        <a:rPr lang="en-GB" sz="900" b="0" dirty="0">
                          <a:solidFill>
                            <a:schemeClr val="tx1"/>
                          </a:solidFill>
                          <a:latin typeface="Arial" panose="020B0604020202020204" pitchFamily="34" charset="0"/>
                          <a:cs typeface="Arial" panose="020B0604020202020204" pitchFamily="34" charset="0"/>
                        </a:rPr>
                        <a:t>Email: </a:t>
                      </a:r>
                      <a:r>
                        <a:rPr lang="en-GB" sz="900" b="0" dirty="0">
                          <a:solidFill>
                            <a:schemeClr val="tx1"/>
                          </a:solidFill>
                          <a:latin typeface="Arial" panose="020B0604020202020204" pitchFamily="34" charset="0"/>
                          <a:cs typeface="Arial" panose="020B0604020202020204" pitchFamily="34" charset="0"/>
                          <a:hlinkClick r:id="rId12" tooltip="send an email"/>
                        </a:rPr>
                        <a:t>info@jah-jireh.org</a:t>
                      </a:r>
                      <a:r>
                        <a:rPr lang="en-GB" sz="900" b="0" dirty="0">
                          <a:solidFill>
                            <a:schemeClr val="tx1"/>
                          </a:solidFill>
                          <a:latin typeface="Arial" panose="020B0604020202020204" pitchFamily="34" charset="0"/>
                          <a:cs typeface="Arial" panose="020B0604020202020204" pitchFamily="34" charset="0"/>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141 Springfield Road, Wigan, WN6 7RH </a:t>
                      </a:r>
                    </a:p>
                    <a:p>
                      <a:r>
                        <a:rPr lang="en-GB" sz="900" b="0" dirty="0">
                          <a:solidFill>
                            <a:schemeClr val="tx1"/>
                          </a:solidFill>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3848970240"/>
                  </a:ext>
                </a:extLst>
              </a:tr>
              <a:tr h="7989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Wigan Spiritualist Church</a:t>
                      </a: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Spiritualist Church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Web: </a:t>
                      </a:r>
                      <a:r>
                        <a:rPr lang="en-GB" sz="900" b="0" dirty="0">
                          <a:solidFill>
                            <a:schemeClr val="tx1"/>
                          </a:solidFill>
                          <a:effectLst/>
                          <a:latin typeface="Arial" panose="020B0604020202020204" pitchFamily="34" charset="0"/>
                          <a:cs typeface="Arial" panose="020B0604020202020204" pitchFamily="34" charset="0"/>
                          <a:hlinkClick r:id="rId13"/>
                        </a:rPr>
                        <a:t>www.wiganspiritualistchurch.btik.com</a:t>
                      </a:r>
                      <a:r>
                        <a:rPr lang="en-GB" sz="900" b="0" dirty="0">
                          <a:solidFill>
                            <a:schemeClr val="tx1"/>
                          </a:solidFill>
                          <a:effectLst/>
                          <a:latin typeface="Arial" panose="020B0604020202020204" pitchFamily="34" charset="0"/>
                          <a:cs typeface="Arial" panose="020B0604020202020204" pitchFamily="34" charset="0"/>
                        </a:rPr>
                        <a:t> </a:t>
                      </a:r>
                    </a:p>
                    <a:p>
                      <a:r>
                        <a:rPr lang="en-GB" sz="900" b="0" kern="1200" dirty="0">
                          <a:solidFill>
                            <a:schemeClr val="tx1"/>
                          </a:solidFill>
                          <a:effectLst/>
                          <a:latin typeface="Arial" panose="020B0604020202020204" pitchFamily="34" charset="0"/>
                          <a:ea typeface="+mn-ea"/>
                          <a:cs typeface="Arial" panose="020B0604020202020204" pitchFamily="34" charset="0"/>
                        </a:rPr>
                        <a:t>Phone:</a:t>
                      </a:r>
                      <a:r>
                        <a:rPr lang="en-GB" sz="900" b="0" kern="1200" baseline="0" dirty="0">
                          <a:solidFill>
                            <a:schemeClr val="tx1"/>
                          </a:solidFill>
                          <a:effectLst/>
                          <a:latin typeface="Arial" panose="020B0604020202020204" pitchFamily="34" charset="0"/>
                          <a:ea typeface="+mn-ea"/>
                          <a:cs typeface="Arial" panose="020B0604020202020204" pitchFamily="34" charset="0"/>
                        </a:rPr>
                        <a:t> </a:t>
                      </a:r>
                      <a:r>
                        <a:rPr lang="en-GB" sz="900" b="0" kern="1200" dirty="0">
                          <a:solidFill>
                            <a:schemeClr val="tx1"/>
                          </a:solidFill>
                          <a:effectLst/>
                          <a:latin typeface="Arial" panose="020B0604020202020204" pitchFamily="34" charset="0"/>
                          <a:ea typeface="+mn-ea"/>
                          <a:cs typeface="Arial" panose="020B0604020202020204" pitchFamily="34" charset="0"/>
                        </a:rPr>
                        <a:t>07964 858789 </a:t>
                      </a:r>
                    </a:p>
                    <a:p>
                      <a:r>
                        <a:rPr lang="en-GB" sz="900" b="0" dirty="0">
                          <a:solidFill>
                            <a:schemeClr val="tx1"/>
                          </a:solidFill>
                          <a:effectLst/>
                          <a:latin typeface="Arial" panose="020B0604020202020204" pitchFamily="34" charset="0"/>
                          <a:cs typeface="Arial" panose="020B0604020202020204" pitchFamily="34" charset="0"/>
                        </a:rPr>
                        <a:t>Email: </a:t>
                      </a:r>
                      <a:r>
                        <a:rPr lang="en-GB" sz="900" b="0" dirty="0">
                          <a:solidFill>
                            <a:schemeClr val="tx1"/>
                          </a:solidFill>
                          <a:effectLst/>
                          <a:latin typeface="Arial" panose="020B0604020202020204" pitchFamily="34" charset="0"/>
                          <a:cs typeface="Arial" panose="020B0604020202020204" pitchFamily="34" charset="0"/>
                          <a:hlinkClick r:id="rId14"/>
                        </a:rPr>
                        <a:t>thorrx@hotmail.com</a:t>
                      </a:r>
                      <a:r>
                        <a:rPr lang="en-GB" sz="900" b="0" dirty="0">
                          <a:solidFill>
                            <a:schemeClr val="tx1"/>
                          </a:solidFill>
                          <a:effectLst/>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Crompton St, Wigan WN1 1YP</a:t>
                      </a:r>
                    </a:p>
                  </a:txBody>
                  <a:tcPr/>
                </a:tc>
                <a:extLst>
                  <a:ext uri="{0D108BD9-81ED-4DB2-BD59-A6C34878D82A}">
                    <a16:rowId xmlns:a16="http://schemas.microsoft.com/office/drawing/2014/main" val="285979877"/>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028384" y="52803"/>
            <a:ext cx="837133" cy="43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5157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55294319"/>
              </p:ext>
            </p:extLst>
          </p:nvPr>
        </p:nvGraphicFramePr>
        <p:xfrm>
          <a:off x="0" y="980728"/>
          <a:ext cx="9143999" cy="3367890"/>
        </p:xfrm>
        <a:graphic>
          <a:graphicData uri="http://schemas.openxmlformats.org/drawingml/2006/table">
            <a:tbl>
              <a:tblPr firstRow="1" bandRow="1">
                <a:tableStyleId>{C083E6E3-FA7D-4D7B-A595-EF9225AFEA82}</a:tableStyleId>
              </a:tblPr>
              <a:tblGrid>
                <a:gridCol w="2105998">
                  <a:extLst>
                    <a:ext uri="{9D8B030D-6E8A-4147-A177-3AD203B41FA5}">
                      <a16:colId xmlns:a16="http://schemas.microsoft.com/office/drawing/2014/main" val="20000"/>
                    </a:ext>
                  </a:extLst>
                </a:gridCol>
                <a:gridCol w="2737042">
                  <a:extLst>
                    <a:ext uri="{9D8B030D-6E8A-4147-A177-3AD203B41FA5}">
                      <a16:colId xmlns:a16="http://schemas.microsoft.com/office/drawing/2014/main" val="20001"/>
                    </a:ext>
                  </a:extLst>
                </a:gridCol>
                <a:gridCol w="2091203">
                  <a:extLst>
                    <a:ext uri="{9D8B030D-6E8A-4147-A177-3AD203B41FA5}">
                      <a16:colId xmlns:a16="http://schemas.microsoft.com/office/drawing/2014/main" val="20002"/>
                    </a:ext>
                  </a:extLst>
                </a:gridCol>
                <a:gridCol w="2209756">
                  <a:extLst>
                    <a:ext uri="{9D8B030D-6E8A-4147-A177-3AD203B41FA5}">
                      <a16:colId xmlns:a16="http://schemas.microsoft.com/office/drawing/2014/main" val="20003"/>
                    </a:ext>
                  </a:extLst>
                </a:gridCol>
              </a:tblGrid>
              <a:tr h="476216">
                <a:tc>
                  <a:txBody>
                    <a:bodyPr/>
                    <a:lstStyle/>
                    <a:p>
                      <a:r>
                        <a:rPr lang="en-GB" sz="900" dirty="0">
                          <a:latin typeface="Arial" panose="020B0604020202020204" pitchFamily="34" charset="0"/>
                          <a:cs typeface="Arial" panose="020B0604020202020204" pitchFamily="34" charset="0"/>
                        </a:rPr>
                        <a:t>Who</a:t>
                      </a:r>
                    </a:p>
                  </a:txBody>
                  <a:tcPr/>
                </a:tc>
                <a:tc>
                  <a:txBody>
                    <a:bodyPr/>
                    <a:lstStyle/>
                    <a:p>
                      <a:r>
                        <a:rPr lang="en-GB" sz="900" dirty="0">
                          <a:latin typeface="Arial" panose="020B0604020202020204" pitchFamily="34" charset="0"/>
                          <a:cs typeface="Arial" panose="020B0604020202020204" pitchFamily="34" charset="0"/>
                        </a:rPr>
                        <a:t>What</a:t>
                      </a:r>
                    </a:p>
                  </a:txBody>
                  <a:tcPr/>
                </a:tc>
                <a:tc>
                  <a:txBody>
                    <a:bodyPr/>
                    <a:lstStyle/>
                    <a:p>
                      <a:r>
                        <a:rPr lang="en-GB" sz="900" dirty="0">
                          <a:latin typeface="Arial" panose="020B0604020202020204" pitchFamily="34" charset="0"/>
                          <a:cs typeface="Arial" panose="020B0604020202020204" pitchFamily="34" charset="0"/>
                        </a:rPr>
                        <a:t>Contact </a:t>
                      </a:r>
                    </a:p>
                  </a:txBody>
                  <a:tcPr/>
                </a:tc>
                <a:tc>
                  <a:txBody>
                    <a:bodyPr/>
                    <a:lstStyle/>
                    <a:p>
                      <a:r>
                        <a:rPr lang="en-GB" sz="900"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476216">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Leigh Spiritualist Temple</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Promote the Religion and Religious Philosophy of</a:t>
                      </a:r>
                      <a:r>
                        <a:rPr lang="en-GB" sz="900" b="0" kern="1200" baseline="0" dirty="0">
                          <a:solidFill>
                            <a:schemeClr val="tx1"/>
                          </a:solidFill>
                          <a:effectLst/>
                          <a:latin typeface="Arial" panose="020B0604020202020204" pitchFamily="34" charset="0"/>
                          <a:ea typeface="+mn-ea"/>
                          <a:cs typeface="Arial" panose="020B0604020202020204" pitchFamily="34" charset="0"/>
                        </a:rPr>
                        <a:t> Spiritualism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Phone</a:t>
                      </a:r>
                      <a:r>
                        <a:rPr lang="en-GB" sz="900" b="0" kern="1200" baseline="0" dirty="0">
                          <a:solidFill>
                            <a:schemeClr val="tx1"/>
                          </a:solidFill>
                          <a:effectLst/>
                          <a:latin typeface="Arial" panose="020B0604020202020204" pitchFamily="34" charset="0"/>
                          <a:ea typeface="+mn-ea"/>
                          <a:cs typeface="Arial" panose="020B0604020202020204" pitchFamily="34" charset="0"/>
                        </a:rPr>
                        <a:t>: </a:t>
                      </a:r>
                      <a:r>
                        <a:rPr lang="en-GB" sz="900" b="0" kern="1200" dirty="0">
                          <a:solidFill>
                            <a:schemeClr val="tx1"/>
                          </a:solidFill>
                          <a:effectLst/>
                          <a:latin typeface="Arial" panose="020B0604020202020204" pitchFamily="34" charset="0"/>
                          <a:ea typeface="+mn-ea"/>
                          <a:cs typeface="Arial" panose="020B0604020202020204" pitchFamily="34" charset="0"/>
                        </a:rPr>
                        <a:t>07840 860637</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3 Evans St, Leigh, Wigan WN7 </a:t>
                      </a:r>
                    </a:p>
                  </a:txBody>
                  <a:tcPr/>
                </a:tc>
                <a:extLst>
                  <a:ext uri="{0D108BD9-81ED-4DB2-BD59-A6C34878D82A}">
                    <a16:rowId xmlns:a16="http://schemas.microsoft.com/office/drawing/2014/main" val="3402602438"/>
                  </a:ext>
                </a:extLst>
              </a:tr>
              <a:tr h="476216">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Virtual Faith Network</a:t>
                      </a:r>
                      <a:endParaRPr lang="en-GB" sz="900" dirty="0">
                        <a:solidFill>
                          <a:schemeClr val="tx1"/>
                        </a:solidFill>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Online consultation forum for key contacts in Wigan</a:t>
                      </a:r>
                      <a:endParaRPr lang="en-GB" sz="90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solidFill>
                            <a:schemeClr val="tx1"/>
                          </a:solidFill>
                          <a:latin typeface="Arial" panose="020B0604020202020204" pitchFamily="34" charset="0"/>
                          <a:cs typeface="Arial" panose="020B0604020202020204" pitchFamily="34" charset="0"/>
                        </a:rPr>
                        <a:t>Robert Sharpe</a:t>
                      </a:r>
                      <a:r>
                        <a:rPr lang="en-GB" sz="900" baseline="0" dirty="0">
                          <a:solidFill>
                            <a:schemeClr val="tx1"/>
                          </a:solidFill>
                          <a:latin typeface="Arial" panose="020B0604020202020204" pitchFamily="34" charset="0"/>
                          <a:cs typeface="Arial" panose="020B0604020202020204" pitchFamily="34" charset="0"/>
                        </a:rPr>
                        <a:t> </a:t>
                      </a:r>
                    </a:p>
                    <a:p>
                      <a:r>
                        <a:rPr lang="en-GB" sz="900"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Robert.Sharpe@wigan.gov.uk</a:t>
                      </a:r>
                      <a:r>
                        <a:rPr lang="en-GB" sz="900" dirty="0">
                          <a:solidFill>
                            <a:schemeClr val="tx1"/>
                          </a:solidFill>
                          <a:latin typeface="Arial" panose="020B0604020202020204" pitchFamily="34" charset="0"/>
                          <a:cs typeface="Arial" panose="020B0604020202020204" pitchFamily="34" charset="0"/>
                        </a:rPr>
                        <a:t> </a:t>
                      </a:r>
                    </a:p>
                    <a:p>
                      <a:r>
                        <a:rPr lang="en-GB" sz="900" dirty="0">
                          <a:solidFill>
                            <a:schemeClr val="tx1"/>
                          </a:solidFill>
                          <a:latin typeface="Arial" panose="020B0604020202020204" pitchFamily="34" charset="0"/>
                          <a:cs typeface="Arial" panose="020B0604020202020204" pitchFamily="34" charset="0"/>
                        </a:rPr>
                        <a:t>07866774291</a:t>
                      </a:r>
                    </a:p>
                  </a:txBody>
                  <a:tcPr/>
                </a:tc>
                <a:tc>
                  <a:txBody>
                    <a:bodyPr/>
                    <a:lstStyle/>
                    <a:p>
                      <a:r>
                        <a:rPr lang="en-GB" sz="900" dirty="0">
                          <a:solidFill>
                            <a:schemeClr val="tx1"/>
                          </a:solidFill>
                          <a:latin typeface="Arial" panose="020B0604020202020204" pitchFamily="34" charset="0"/>
                          <a:cs typeface="Arial" panose="020B0604020202020204" pitchFamily="34" charset="0"/>
                        </a:rPr>
                        <a:t>Virtual group</a:t>
                      </a:r>
                    </a:p>
                  </a:txBody>
                  <a:tcPr/>
                </a:tc>
                <a:extLst>
                  <a:ext uri="{0D108BD9-81ED-4DB2-BD59-A6C34878D82A}">
                    <a16:rowId xmlns:a16="http://schemas.microsoft.com/office/drawing/2014/main" val="2412940299"/>
                  </a:ext>
                </a:extLst>
              </a:tr>
              <a:tr h="8609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Eden Wigan </a:t>
                      </a:r>
                    </a:p>
                    <a:p>
                      <a:endParaRPr lang="en-GB" sz="900" b="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r>
                        <a:rPr lang="en-US" sz="900" b="0" kern="1200" dirty="0">
                          <a:solidFill>
                            <a:schemeClr val="tx1"/>
                          </a:solidFill>
                          <a:effectLst/>
                          <a:latin typeface="Arial" panose="020B0604020202020204" pitchFamily="34" charset="0"/>
                          <a:ea typeface="+mn-ea"/>
                          <a:cs typeface="Arial" panose="020B0604020202020204" pitchFamily="34" charset="0"/>
                        </a:rPr>
                        <a:t>Eden sends and supports teams of urban missionaries to live sacrificially, share the gospel and build authentic community in areas of socio-economic disadvantage</a:t>
                      </a:r>
                      <a:endParaRPr lang="en-GB" sz="900" b="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r>
                        <a:rPr lang="en-US" sz="900" kern="1200" dirty="0">
                          <a:solidFill>
                            <a:schemeClr val="tx1"/>
                          </a:solidFill>
                          <a:effectLst/>
                          <a:latin typeface="Arial" panose="020B0604020202020204" pitchFamily="34" charset="0"/>
                          <a:ea typeface="+mn-ea"/>
                          <a:cs typeface="Arial" panose="020B0604020202020204" pitchFamily="34" charset="0"/>
                        </a:rPr>
                        <a:t>Phone: 01942 517596</a:t>
                      </a:r>
                      <a:endParaRPr lang="en-GB" sz="900" dirty="0">
                        <a:solidFill>
                          <a:schemeClr val="tx1"/>
                        </a:solidFill>
                        <a:latin typeface="Arial" panose="020B0604020202020204" pitchFamily="34" charset="0"/>
                        <a:cs typeface="Arial" panose="020B0604020202020204" pitchFamily="34" charset="0"/>
                      </a:endParaRPr>
                    </a:p>
                  </a:txBody>
                  <a:tcPr/>
                </a:tc>
                <a:tc>
                  <a:txBody>
                    <a:bodyPr/>
                    <a:lstStyle/>
                    <a:p>
                      <a:r>
                        <a:rPr lang="en-US" sz="900" kern="1200" dirty="0">
                          <a:solidFill>
                            <a:schemeClr val="tx1"/>
                          </a:solidFill>
                          <a:effectLst/>
                          <a:latin typeface="Arial" panose="020B0604020202020204" pitchFamily="34" charset="0"/>
                          <a:ea typeface="+mn-ea"/>
                          <a:cs typeface="Arial" panose="020B0604020202020204" pitchFamily="34" charset="0"/>
                        </a:rPr>
                        <a:t>No formal meetings, but are based in </a:t>
                      </a:r>
                      <a:r>
                        <a:rPr lang="en-US" sz="900" kern="1200" dirty="0" err="1">
                          <a:solidFill>
                            <a:schemeClr val="tx1"/>
                          </a:solidFill>
                          <a:effectLst/>
                          <a:latin typeface="Arial" panose="020B0604020202020204" pitchFamily="34" charset="0"/>
                          <a:ea typeface="+mn-ea"/>
                          <a:cs typeface="Arial" panose="020B0604020202020204" pitchFamily="34" charset="0"/>
                        </a:rPr>
                        <a:t>Worsley</a:t>
                      </a:r>
                      <a:r>
                        <a:rPr lang="en-US" sz="900" kern="1200" dirty="0">
                          <a:solidFill>
                            <a:schemeClr val="tx1"/>
                          </a:solidFill>
                          <a:effectLst/>
                          <a:latin typeface="Arial" panose="020B0604020202020204" pitchFamily="34" charset="0"/>
                          <a:ea typeface="+mn-ea"/>
                          <a:cs typeface="Arial" panose="020B0604020202020204" pitchFamily="34" charset="0"/>
                        </a:rPr>
                        <a:t> </a:t>
                      </a:r>
                      <a:r>
                        <a:rPr lang="en-US" sz="900" kern="1200" dirty="0" err="1">
                          <a:solidFill>
                            <a:schemeClr val="tx1"/>
                          </a:solidFill>
                          <a:effectLst/>
                          <a:latin typeface="Arial" panose="020B0604020202020204" pitchFamily="34" charset="0"/>
                          <a:ea typeface="+mn-ea"/>
                          <a:cs typeface="Arial" panose="020B0604020202020204" pitchFamily="34" charset="0"/>
                        </a:rPr>
                        <a:t>Mesnes</a:t>
                      </a:r>
                      <a:r>
                        <a:rPr lang="en-US" sz="900" kern="1200" baseline="0" dirty="0">
                          <a:solidFill>
                            <a:schemeClr val="tx1"/>
                          </a:solidFill>
                          <a:effectLst/>
                          <a:latin typeface="Arial" panose="020B0604020202020204" pitchFamily="34" charset="0"/>
                          <a:ea typeface="+mn-ea"/>
                          <a:cs typeface="Arial" panose="020B0604020202020204" pitchFamily="34" charset="0"/>
                        </a:rPr>
                        <a:t> </a:t>
                      </a:r>
                      <a:r>
                        <a:rPr lang="en-US" sz="900" kern="1200" dirty="0" err="1">
                          <a:solidFill>
                            <a:schemeClr val="tx1"/>
                          </a:solidFill>
                          <a:effectLst/>
                          <a:latin typeface="Arial" panose="020B0604020202020204" pitchFamily="34" charset="0"/>
                          <a:ea typeface="+mn-ea"/>
                          <a:cs typeface="Arial" panose="020B0604020202020204" pitchFamily="34" charset="0"/>
                        </a:rPr>
                        <a:t>Jes</a:t>
                      </a:r>
                      <a:r>
                        <a:rPr lang="en-US" sz="900" kern="1200" dirty="0">
                          <a:solidFill>
                            <a:schemeClr val="tx1"/>
                          </a:solidFill>
                          <a:effectLst/>
                          <a:latin typeface="Arial" panose="020B0604020202020204" pitchFamily="34" charset="0"/>
                          <a:ea typeface="+mn-ea"/>
                          <a:cs typeface="Arial" panose="020B0604020202020204" pitchFamily="34" charset="0"/>
                        </a:rPr>
                        <a:t> and Sam are happy to chat to people about what’s happening</a:t>
                      </a:r>
                      <a:endParaRPr lang="en-GB" sz="9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673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tx1"/>
                          </a:solidFill>
                          <a:effectLst/>
                          <a:latin typeface="Arial" panose="020B0604020202020204" pitchFamily="34" charset="0"/>
                          <a:ea typeface="+mn-ea"/>
                          <a:cs typeface="Arial" panose="020B0604020202020204" pitchFamily="34" charset="0"/>
                        </a:rPr>
                        <a:t>Open Table Wigan</a:t>
                      </a:r>
                      <a:endParaRPr lang="en-GB" sz="900" b="0" kern="1200" dirty="0">
                        <a:solidFill>
                          <a:schemeClr val="tx1"/>
                        </a:solidFill>
                        <a:effectLst/>
                        <a:latin typeface="Arial" panose="020B0604020202020204" pitchFamily="34" charset="0"/>
                        <a:ea typeface="+mn-ea"/>
                        <a:cs typeface="Arial" panose="020B0604020202020204" pitchFamily="34" charset="0"/>
                      </a:endParaRPr>
                    </a:p>
                    <a:p>
                      <a:endParaRPr lang="en-GB" sz="900" b="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tx1"/>
                          </a:solidFill>
                          <a:effectLst/>
                          <a:latin typeface="Arial" panose="020B0604020202020204" pitchFamily="34" charset="0"/>
                          <a:ea typeface="+mn-ea"/>
                          <a:cs typeface="Arial" panose="020B0604020202020204" pitchFamily="34" charset="0"/>
                        </a:rPr>
                        <a:t>Open Table is an ecumenical Christian worship community which offers a warm welcome to people who are: Lesbian, Gay, Bisexual, Transgender, Queer / Questioning, Intersex, Asexual (LGBTQIA) and all who seek an inclusive Church.</a:t>
                      </a:r>
                      <a:endParaRPr lang="en-GB" sz="900" b="0" kern="1200" dirty="0">
                        <a:solidFill>
                          <a:schemeClr val="tx1"/>
                        </a:solidFill>
                        <a:effectLst/>
                        <a:latin typeface="Arial" panose="020B0604020202020204" pitchFamily="34" charset="0"/>
                        <a:ea typeface="+mn-ea"/>
                        <a:cs typeface="Arial" panose="020B0604020202020204" pitchFamily="34" charset="0"/>
                      </a:endParaRPr>
                    </a:p>
                    <a:p>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aseline="0" dirty="0">
                          <a:solidFill>
                            <a:schemeClr val="tx1"/>
                          </a:solidFill>
                          <a:latin typeface="Arial" panose="020B0604020202020204" pitchFamily="34" charset="0"/>
                          <a:cs typeface="Arial" panose="020B0604020202020204" pitchFamily="34" charset="0"/>
                        </a:rPr>
                        <a:t>Webpage</a:t>
                      </a:r>
                      <a:r>
                        <a:rPr lang="en-GB" sz="900" baseline="0" dirty="0">
                          <a:solidFill>
                            <a:srgbClr val="FF0000"/>
                          </a:solidFill>
                          <a:latin typeface="Arial" panose="020B0604020202020204" pitchFamily="34" charset="0"/>
                          <a:cs typeface="Arial" panose="020B0604020202020204" pitchFamily="34" charset="0"/>
                        </a:rPr>
                        <a:t>: </a:t>
                      </a:r>
                      <a:r>
                        <a:rPr lang="en-US" sz="900" u="sng" kern="1200" dirty="0">
                          <a:solidFill>
                            <a:srgbClr val="FF0000"/>
                          </a:solidFill>
                          <a:effectLst/>
                          <a:latin typeface="Arial" panose="020B0604020202020204" pitchFamily="34" charset="0"/>
                          <a:ea typeface="+mn-ea"/>
                          <a:cs typeface="Arial" panose="020B0604020202020204" pitchFamily="34" charset="0"/>
                          <a:hlinkClick r:id="rId4"/>
                        </a:rPr>
                        <a:t>http://opentable.lgbt/</a:t>
                      </a:r>
                      <a:r>
                        <a:rPr lang="en-US" sz="900" kern="1200" dirty="0">
                          <a:solidFill>
                            <a:srgbClr val="FF0000"/>
                          </a:solidFill>
                          <a:effectLst/>
                          <a:latin typeface="Arial" panose="020B0604020202020204" pitchFamily="34" charset="0"/>
                          <a:ea typeface="+mn-ea"/>
                          <a:cs typeface="Arial" panose="020B0604020202020204" pitchFamily="34" charset="0"/>
                        </a:rPr>
                        <a:t>  </a:t>
                      </a:r>
                      <a:endParaRPr lang="en-GB" sz="900" baseline="0" dirty="0">
                        <a:solidFill>
                          <a:srgbClr val="FF0000"/>
                        </a:solidFill>
                        <a:latin typeface="Arial" panose="020B0604020202020204" pitchFamily="34" charset="0"/>
                        <a:cs typeface="Arial" panose="020B0604020202020204" pitchFamily="34" charset="0"/>
                      </a:endParaRPr>
                    </a:p>
                  </a:txBody>
                  <a:tcPr/>
                </a:tc>
                <a:tc>
                  <a:txBody>
                    <a:bodyPr/>
                    <a:lstStyle/>
                    <a:p>
                      <a:r>
                        <a:rPr lang="en-US" sz="900" kern="1200" dirty="0">
                          <a:solidFill>
                            <a:schemeClr val="tx1"/>
                          </a:solidFill>
                          <a:effectLst/>
                          <a:latin typeface="Arial" panose="020B0604020202020204" pitchFamily="34" charset="0"/>
                          <a:ea typeface="+mn-ea"/>
                          <a:cs typeface="Arial" panose="020B0604020202020204" pitchFamily="34" charset="0"/>
                        </a:rPr>
                        <a:t>Meet</a:t>
                      </a:r>
                      <a:r>
                        <a:rPr lang="en-US" sz="900" kern="1200" baseline="0" dirty="0">
                          <a:solidFill>
                            <a:schemeClr val="tx1"/>
                          </a:solidFill>
                          <a:effectLst/>
                          <a:latin typeface="Arial" panose="020B0604020202020204" pitchFamily="34" charset="0"/>
                          <a:ea typeface="+mn-ea"/>
                          <a:cs typeface="Arial" panose="020B0604020202020204" pitchFamily="34" charset="0"/>
                        </a:rPr>
                        <a:t> o</a:t>
                      </a:r>
                      <a:r>
                        <a:rPr lang="en-US" sz="900" kern="1200" dirty="0">
                          <a:solidFill>
                            <a:schemeClr val="tx1"/>
                          </a:solidFill>
                          <a:effectLst/>
                          <a:latin typeface="Arial" panose="020B0604020202020204" pitchFamily="34" charset="0"/>
                          <a:ea typeface="+mn-ea"/>
                          <a:cs typeface="Arial" panose="020B0604020202020204" pitchFamily="34" charset="0"/>
                        </a:rPr>
                        <a:t>n the fourth Sunday at St John the Evangelist </a:t>
                      </a:r>
                      <a:r>
                        <a:rPr lang="en-US" sz="900" kern="1200" dirty="0" err="1">
                          <a:solidFill>
                            <a:schemeClr val="tx1"/>
                          </a:solidFill>
                          <a:effectLst/>
                          <a:latin typeface="Arial" panose="020B0604020202020204" pitchFamily="34" charset="0"/>
                          <a:ea typeface="+mn-ea"/>
                          <a:cs typeface="Arial" panose="020B0604020202020204" pitchFamily="34" charset="0"/>
                        </a:rPr>
                        <a:t>CofE</a:t>
                      </a:r>
                      <a:r>
                        <a:rPr lang="en-US" sz="900" kern="1200" dirty="0">
                          <a:solidFill>
                            <a:schemeClr val="tx1"/>
                          </a:solidFill>
                          <a:effectLst/>
                          <a:latin typeface="Arial" panose="020B0604020202020204" pitchFamily="34" charset="0"/>
                          <a:ea typeface="+mn-ea"/>
                          <a:cs typeface="Arial" panose="020B0604020202020204" pitchFamily="34" charset="0"/>
                        </a:rPr>
                        <a:t>, Abram, WN2 5RQ. &amp;</a:t>
                      </a:r>
                      <a:r>
                        <a:rPr lang="en-US" sz="900" kern="1200" baseline="0" dirty="0">
                          <a:solidFill>
                            <a:schemeClr val="tx1"/>
                          </a:solidFill>
                          <a:effectLst/>
                          <a:latin typeface="Arial" panose="020B0604020202020204" pitchFamily="34" charset="0"/>
                          <a:ea typeface="+mn-ea"/>
                          <a:cs typeface="Arial" panose="020B0604020202020204" pitchFamily="34" charset="0"/>
                        </a:rPr>
                        <a:t> </a:t>
                      </a:r>
                      <a:r>
                        <a:rPr lang="en-US" sz="900" kern="1200" dirty="0">
                          <a:solidFill>
                            <a:schemeClr val="tx1"/>
                          </a:solidFill>
                          <a:effectLst/>
                          <a:latin typeface="Arial" panose="020B0604020202020204" pitchFamily="34" charset="0"/>
                          <a:ea typeface="+mn-ea"/>
                          <a:cs typeface="Arial" panose="020B0604020202020204" pitchFamily="34" charset="0"/>
                        </a:rPr>
                        <a:t>New discipleship group on the 2nd Wednesday of every month at St John the Divine </a:t>
                      </a:r>
                      <a:r>
                        <a:rPr lang="en-US" sz="900" kern="1200" dirty="0" err="1">
                          <a:solidFill>
                            <a:schemeClr val="tx1"/>
                          </a:solidFill>
                          <a:effectLst/>
                          <a:latin typeface="Arial" panose="020B0604020202020204" pitchFamily="34" charset="0"/>
                          <a:ea typeface="+mn-ea"/>
                          <a:cs typeface="Arial" panose="020B0604020202020204" pitchFamily="34" charset="0"/>
                        </a:rPr>
                        <a:t>CofE</a:t>
                      </a:r>
                      <a:r>
                        <a:rPr lang="en-US" sz="900" kern="1200" dirty="0">
                          <a:solidFill>
                            <a:schemeClr val="tx1"/>
                          </a:solidFill>
                          <a:effectLst/>
                          <a:latin typeface="Arial" panose="020B0604020202020204" pitchFamily="34" charset="0"/>
                          <a:ea typeface="+mn-ea"/>
                          <a:cs typeface="Arial" panose="020B0604020202020204" pitchFamily="34" charset="0"/>
                        </a:rPr>
                        <a:t>, Pemberton, WN5 0DT. At</a:t>
                      </a:r>
                      <a:r>
                        <a:rPr lang="en-US" sz="900" kern="1200" baseline="0" dirty="0">
                          <a:solidFill>
                            <a:schemeClr val="tx1"/>
                          </a:solidFill>
                          <a:effectLst/>
                          <a:latin typeface="Arial" panose="020B0604020202020204" pitchFamily="34" charset="0"/>
                          <a:ea typeface="+mn-ea"/>
                          <a:cs typeface="Arial" panose="020B0604020202020204" pitchFamily="34" charset="0"/>
                        </a:rPr>
                        <a:t> 6pm.</a:t>
                      </a:r>
                      <a:endParaRPr lang="en-GB" sz="900" baseline="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28384" y="52803"/>
            <a:ext cx="837133" cy="43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971600" y="72971"/>
            <a:ext cx="63001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92D050"/>
                </a:solidFill>
              </a:rPr>
              <a:t>Religion &amp; Belief Section 2</a:t>
            </a:r>
          </a:p>
          <a:p>
            <a:pPr algn="ctr" eaLnBrk="1" hangingPunct="1">
              <a:spcBef>
                <a:spcPct val="0"/>
              </a:spcBef>
              <a:buFontTx/>
              <a:buNone/>
            </a:pPr>
            <a:r>
              <a:rPr lang="en-GB" altLang="en-US" sz="1200" b="1" dirty="0">
                <a:solidFill>
                  <a:srgbClr val="92D050"/>
                </a:solidFill>
              </a:rPr>
              <a:t> </a:t>
            </a:r>
            <a:r>
              <a:rPr lang="en-GB" sz="1200" dirty="0">
                <a:solidFill>
                  <a:srgbClr val="92D050"/>
                </a:solidFill>
              </a:rPr>
              <a:t>Religion refers to any religion, including a lack of religion. Belief refers to any religious or philosophical belief and includes a lack of belief. Generally, a belief should affect your life choices or the way you live for it to be included in the definition.</a:t>
            </a:r>
            <a:r>
              <a:rPr lang="en-GB" altLang="en-US" sz="1200" b="1" dirty="0">
                <a:solidFill>
                  <a:srgbClr val="92D050"/>
                </a:solidFill>
              </a:rPr>
              <a:t> </a:t>
            </a:r>
            <a:endParaRPr lang="en-GB" altLang="en-US" sz="1200" dirty="0">
              <a:solidFill>
                <a:srgbClr val="92D050"/>
              </a:solidFill>
            </a:endParaRPr>
          </a:p>
        </p:txBody>
      </p:sp>
    </p:spTree>
    <p:extLst>
      <p:ext uri="{BB962C8B-B14F-4D97-AF65-F5344CB8AC3E}">
        <p14:creationId xmlns:p14="http://schemas.microsoft.com/office/powerpoint/2010/main" val="3776623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771888" y="70486"/>
            <a:ext cx="48965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00B0F0"/>
                </a:solidFill>
              </a:rPr>
              <a:t>Sex / Gender </a:t>
            </a:r>
          </a:p>
        </p:txBody>
      </p:sp>
      <p:graphicFrame>
        <p:nvGraphicFramePr>
          <p:cNvPr id="4" name="Table 3"/>
          <p:cNvGraphicFramePr>
            <a:graphicFrameLocks noGrp="1"/>
          </p:cNvGraphicFramePr>
          <p:nvPr>
            <p:extLst>
              <p:ext uri="{D42A27DB-BD31-4B8C-83A1-F6EECF244321}">
                <p14:modId xmlns:p14="http://schemas.microsoft.com/office/powerpoint/2010/main" val="904346109"/>
              </p:ext>
            </p:extLst>
          </p:nvPr>
        </p:nvGraphicFramePr>
        <p:xfrm>
          <a:off x="1" y="530304"/>
          <a:ext cx="9143999" cy="6355080"/>
        </p:xfrm>
        <a:graphic>
          <a:graphicData uri="http://schemas.openxmlformats.org/drawingml/2006/table">
            <a:tbl>
              <a:tblPr firstRow="1" bandRow="1">
                <a:tableStyleId>{3B4B98B0-60AC-42C2-AFA5-B58CD77FA1E5}</a:tableStyleId>
              </a:tblPr>
              <a:tblGrid>
                <a:gridCol w="1591902">
                  <a:extLst>
                    <a:ext uri="{9D8B030D-6E8A-4147-A177-3AD203B41FA5}">
                      <a16:colId xmlns:a16="http://schemas.microsoft.com/office/drawing/2014/main" val="20000"/>
                    </a:ext>
                  </a:extLst>
                </a:gridCol>
                <a:gridCol w="2810765">
                  <a:extLst>
                    <a:ext uri="{9D8B030D-6E8A-4147-A177-3AD203B41FA5}">
                      <a16:colId xmlns:a16="http://schemas.microsoft.com/office/drawing/2014/main" val="20001"/>
                    </a:ext>
                  </a:extLst>
                </a:gridCol>
                <a:gridCol w="2822222">
                  <a:extLst>
                    <a:ext uri="{9D8B030D-6E8A-4147-A177-3AD203B41FA5}">
                      <a16:colId xmlns:a16="http://schemas.microsoft.com/office/drawing/2014/main" val="20002"/>
                    </a:ext>
                  </a:extLst>
                </a:gridCol>
                <a:gridCol w="1919110">
                  <a:extLst>
                    <a:ext uri="{9D8B030D-6E8A-4147-A177-3AD203B41FA5}">
                      <a16:colId xmlns:a16="http://schemas.microsoft.com/office/drawing/2014/main" val="20003"/>
                    </a:ext>
                  </a:extLst>
                </a:gridCol>
              </a:tblGrid>
              <a:tr h="197596">
                <a:tc>
                  <a:txBody>
                    <a:bodyPr/>
                    <a:lstStyle/>
                    <a:p>
                      <a:r>
                        <a:rPr lang="en-GB" sz="900" dirty="0">
                          <a:latin typeface="Arial" panose="020B0604020202020204" pitchFamily="34" charset="0"/>
                          <a:cs typeface="Arial" panose="020B0604020202020204" pitchFamily="34" charset="0"/>
                        </a:rPr>
                        <a:t>Who</a:t>
                      </a:r>
                    </a:p>
                  </a:txBody>
                  <a:tcPr/>
                </a:tc>
                <a:tc>
                  <a:txBody>
                    <a:bodyPr/>
                    <a:lstStyle/>
                    <a:p>
                      <a:r>
                        <a:rPr lang="en-GB" sz="900" dirty="0">
                          <a:latin typeface="Arial" panose="020B0604020202020204" pitchFamily="34" charset="0"/>
                          <a:cs typeface="Arial" panose="020B0604020202020204" pitchFamily="34" charset="0"/>
                        </a:rPr>
                        <a:t>What</a:t>
                      </a:r>
                    </a:p>
                  </a:txBody>
                  <a:tcPr/>
                </a:tc>
                <a:tc>
                  <a:txBody>
                    <a:bodyPr/>
                    <a:lstStyle/>
                    <a:p>
                      <a:r>
                        <a:rPr lang="en-GB" sz="900" dirty="0">
                          <a:latin typeface="Arial" panose="020B0604020202020204" pitchFamily="34" charset="0"/>
                          <a:cs typeface="Arial" panose="020B0604020202020204" pitchFamily="34" charset="0"/>
                        </a:rPr>
                        <a:t>Contact </a:t>
                      </a:r>
                    </a:p>
                  </a:txBody>
                  <a:tcPr/>
                </a:tc>
                <a:tc>
                  <a:txBody>
                    <a:bodyPr/>
                    <a:lstStyle/>
                    <a:p>
                      <a:r>
                        <a:rPr lang="en-GB" sz="900"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434711">
                <a:tc>
                  <a:txBody>
                    <a:bodyPr/>
                    <a:lstStyle/>
                    <a:p>
                      <a:r>
                        <a:rPr lang="en-GB" sz="900" dirty="0">
                          <a:latin typeface="Arial" panose="020B0604020202020204" pitchFamily="34" charset="0"/>
                          <a:cs typeface="Arial" panose="020B0604020202020204" pitchFamily="34" charset="0"/>
                        </a:rPr>
                        <a:t>SWAP-</a:t>
                      </a:r>
                      <a:r>
                        <a:rPr lang="en-GB" sz="900" baseline="0"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Women’s Group</a:t>
                      </a:r>
                      <a:endParaRPr lang="en-GB" sz="900" b="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A social group for female asylum seekers and refugees</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Email:  </a:t>
                      </a:r>
                      <a:r>
                        <a:rPr lang="en-GB" sz="900" dirty="0">
                          <a:latin typeface="Arial" panose="020B0604020202020204" pitchFamily="34" charset="0"/>
                          <a:cs typeface="Arial" panose="020B0604020202020204" pitchFamily="34" charset="0"/>
                          <a:hlinkClick r:id="rId3"/>
                        </a:rPr>
                        <a:t>emma@swapwigan.org</a:t>
                      </a:r>
                      <a:r>
                        <a:rPr lang="en-GB" sz="900" baseline="0" dirty="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Phone: 01942 516 572 </a:t>
                      </a:r>
                    </a:p>
                    <a:p>
                      <a:r>
                        <a:rPr lang="en-GB" sz="900" b="0" dirty="0">
                          <a:latin typeface="Arial" panose="020B0604020202020204" pitchFamily="34" charset="0"/>
                          <a:cs typeface="Arial" panose="020B0604020202020204" pitchFamily="34" charset="0"/>
                          <a:hlinkClick r:id="rId4"/>
                        </a:rPr>
                        <a:t>https://www.communitybook.org/organisation/387</a:t>
                      </a:r>
                      <a:r>
                        <a:rPr lang="en-GB" sz="900" b="0" dirty="0">
                          <a:latin typeface="Arial" panose="020B0604020202020204" pitchFamily="34" charset="0"/>
                          <a:cs typeface="Arial" panose="020B0604020202020204" pitchFamily="34" charset="0"/>
                        </a:rPr>
                        <a:t> </a:t>
                      </a:r>
                    </a:p>
                  </a:txBody>
                  <a:tcPr/>
                </a:tc>
                <a:tc>
                  <a:txBody>
                    <a:bodyPr/>
                    <a:lstStyle/>
                    <a:p>
                      <a:r>
                        <a:rPr lang="en-GB" sz="900" dirty="0">
                          <a:effectLst/>
                          <a:latin typeface="Arial" panose="020B0604020202020204" pitchFamily="34" charset="0"/>
                          <a:cs typeface="Arial" panose="020B0604020202020204" pitchFamily="34" charset="0"/>
                        </a:rPr>
                        <a:t>Wednesday from 10:30am-12:00pm.</a:t>
                      </a:r>
                      <a:endParaRPr lang="en-GB" sz="9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553269">
                <a:tc>
                  <a:txBody>
                    <a:bodyPr/>
                    <a:lstStyle/>
                    <a:p>
                      <a:r>
                        <a:rPr lang="en-GB" sz="900" dirty="0">
                          <a:latin typeface="Arial" panose="020B0604020202020204" pitchFamily="34" charset="0"/>
                          <a:cs typeface="Arial" panose="020B0604020202020204" pitchFamily="34" charset="0"/>
                        </a:rPr>
                        <a:t>Wellbeing Wigan C.I.C.</a:t>
                      </a:r>
                      <a:endParaRPr lang="en-GB" sz="900" b="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Mental, physical and emotional wellbeing of women living in the Wigan  </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Mrs Tracy </a:t>
                      </a:r>
                      <a:r>
                        <a:rPr lang="en-GB" sz="900" dirty="0" err="1">
                          <a:latin typeface="Arial" panose="020B0604020202020204" pitchFamily="34" charset="0"/>
                          <a:cs typeface="Arial" panose="020B0604020202020204" pitchFamily="34" charset="0"/>
                        </a:rPr>
                        <a:t>Branagan</a:t>
                      </a:r>
                      <a:r>
                        <a:rPr lang="en-GB" sz="900" dirty="0">
                          <a:latin typeface="Arial" panose="020B0604020202020204" pitchFamily="34" charset="0"/>
                          <a:cs typeface="Arial" panose="020B0604020202020204" pitchFamily="34" charset="0"/>
                        </a:rPr>
                        <a:t>  </a:t>
                      </a:r>
                    </a:p>
                    <a:p>
                      <a:r>
                        <a:rPr lang="en-GB" sz="900" dirty="0">
                          <a:latin typeface="Arial" panose="020B0604020202020204" pitchFamily="34" charset="0"/>
                          <a:cs typeface="Arial" panose="020B0604020202020204" pitchFamily="34" charset="0"/>
                        </a:rPr>
                        <a:t>Phone:</a:t>
                      </a:r>
                      <a:r>
                        <a:rPr lang="en-GB" sz="900" baseline="0"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07588 330034 </a:t>
                      </a:r>
                      <a:r>
                        <a:rPr lang="en-GB" sz="900" baseline="0" dirty="0">
                          <a:latin typeface="Arial" panose="020B0604020202020204" pitchFamily="34" charset="0"/>
                          <a:cs typeface="Arial" panose="020B0604020202020204" pitchFamily="34" charset="0"/>
                        </a:rPr>
                        <a:t> Email: </a:t>
                      </a:r>
                      <a:r>
                        <a:rPr lang="en-GB" sz="900" dirty="0">
                          <a:latin typeface="Arial" panose="020B0604020202020204" pitchFamily="34" charset="0"/>
                          <a:cs typeface="Arial" panose="020B0604020202020204" pitchFamily="34" charset="0"/>
                          <a:hlinkClick r:id="rId5"/>
                        </a:rPr>
                        <a:t>info@wellbeingwigan.co.uk</a:t>
                      </a:r>
                      <a:r>
                        <a:rPr lang="en-GB" sz="900" dirty="0">
                          <a:latin typeface="Arial" panose="020B0604020202020204" pitchFamily="34" charset="0"/>
                          <a:cs typeface="Arial" panose="020B0604020202020204" pitchFamily="34" charset="0"/>
                        </a:rPr>
                        <a:t> </a:t>
                      </a:r>
                    </a:p>
                    <a:p>
                      <a:r>
                        <a:rPr lang="en-GB" sz="900" b="0" baseline="0" dirty="0">
                          <a:latin typeface="Arial" panose="020B0604020202020204" pitchFamily="34" charset="0"/>
                          <a:cs typeface="Arial" panose="020B0604020202020204" pitchFamily="34" charset="0"/>
                          <a:hlinkClick r:id="rId6"/>
                        </a:rPr>
                        <a:t>https://www.communitybook.org/organisation/940</a:t>
                      </a:r>
                      <a:r>
                        <a:rPr lang="en-GB" sz="900" b="0" baseline="0" dirty="0">
                          <a:latin typeface="Arial" panose="020B0604020202020204" pitchFamily="34" charset="0"/>
                          <a:cs typeface="Arial" panose="020B0604020202020204" pitchFamily="34" charset="0"/>
                        </a:rPr>
                        <a:t> </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Tuesday</a:t>
                      </a:r>
                      <a:r>
                        <a:rPr lang="en-GB" sz="900" baseline="0" dirty="0">
                          <a:latin typeface="Arial" panose="020B0604020202020204" pitchFamily="34" charset="0"/>
                          <a:cs typeface="Arial" panose="020B0604020202020204" pitchFamily="34" charset="0"/>
                        </a:rPr>
                        <a:t> – Saturday 9.30am-3.45pm</a:t>
                      </a:r>
                      <a:endParaRPr lang="en-GB" sz="9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553269">
                <a:tc>
                  <a:txBody>
                    <a:bodyPr/>
                    <a:lstStyle/>
                    <a:p>
                      <a:r>
                        <a:rPr lang="en-GB" sz="900" dirty="0">
                          <a:latin typeface="Arial" panose="020B0604020202020204" pitchFamily="34" charset="0"/>
                          <a:cs typeface="Arial" panose="020B0604020202020204" pitchFamily="34" charset="0"/>
                        </a:rPr>
                        <a:t>MissPlaces - Women's Shed </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Supporting women across the Wigan Borough, to be entrepreneurial and develop new skills.</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Email: </a:t>
                      </a:r>
                      <a:r>
                        <a:rPr lang="en-GB" sz="900" dirty="0">
                          <a:latin typeface="Arial" panose="020B0604020202020204" pitchFamily="34" charset="0"/>
                          <a:cs typeface="Arial" panose="020B0604020202020204" pitchFamily="34" charset="0"/>
                          <a:hlinkClick r:id="rId7"/>
                        </a:rPr>
                        <a:t>amandarobinson67@live.co.uk</a:t>
                      </a:r>
                      <a:r>
                        <a:rPr lang="en-GB" sz="900" baseline="0" dirty="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Phone: 07738114389</a:t>
                      </a:r>
                    </a:p>
                    <a:p>
                      <a:r>
                        <a:rPr lang="en-GB" sz="900" baseline="0" dirty="0">
                          <a:latin typeface="Arial" panose="020B0604020202020204" pitchFamily="34" charset="0"/>
                          <a:cs typeface="Arial" panose="020B0604020202020204" pitchFamily="34" charset="0"/>
                          <a:hlinkClick r:id="rId8"/>
                        </a:rPr>
                        <a:t>https://www.communitybook.org/organisation/615</a:t>
                      </a:r>
                      <a:r>
                        <a:rPr lang="en-GB" sz="900" baseline="0" dirty="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p>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Mondays to Fridays (1pm - 4pm) </a:t>
                      </a:r>
                      <a:endParaRPr lang="en-GB" sz="9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5532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Breeze Wigan</a:t>
                      </a:r>
                      <a:endParaRPr lang="en-GB" sz="900" b="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British Cycling project of volunteers (women only) who lead guided bike rides in the Wigan area to get more women cycle</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Email: </a:t>
                      </a:r>
                      <a:r>
                        <a:rPr lang="en-GB" sz="900" dirty="0">
                          <a:latin typeface="Arial" panose="020B0604020202020204" pitchFamily="34" charset="0"/>
                          <a:cs typeface="Arial" panose="020B0604020202020204" pitchFamily="34" charset="0"/>
                          <a:hlinkClick r:id="rId9"/>
                        </a:rPr>
                        <a:t>breezenetworkwigan@gmail.com</a:t>
                      </a:r>
                      <a:r>
                        <a:rPr lang="en-GB" sz="900" dirty="0">
                          <a:latin typeface="Arial" panose="020B0604020202020204" pitchFamily="34" charset="0"/>
                          <a:cs typeface="Arial" panose="020B0604020202020204" pitchFamily="34" charset="0"/>
                        </a:rPr>
                        <a:t> </a:t>
                      </a:r>
                    </a:p>
                    <a:p>
                      <a:r>
                        <a:rPr lang="en-GB" sz="900" dirty="0">
                          <a:latin typeface="Arial" panose="020B0604020202020204" pitchFamily="34" charset="0"/>
                          <a:cs typeface="Arial" panose="020B0604020202020204" pitchFamily="34" charset="0"/>
                        </a:rPr>
                        <a:t>Phone: 07540107187 </a:t>
                      </a:r>
                    </a:p>
                    <a:p>
                      <a:r>
                        <a:rPr lang="en-GB" sz="900" b="0" dirty="0">
                          <a:latin typeface="Arial" panose="020B0604020202020204" pitchFamily="34" charset="0"/>
                          <a:cs typeface="Arial" panose="020B0604020202020204" pitchFamily="34" charset="0"/>
                          <a:hlinkClick r:id="rId10"/>
                        </a:rPr>
                        <a:t>https://www.communitybook.org/organisation/176</a:t>
                      </a:r>
                      <a:r>
                        <a:rPr lang="en-GB" sz="900" b="0" dirty="0">
                          <a:latin typeface="Arial" panose="020B0604020202020204" pitchFamily="34" charset="0"/>
                          <a:cs typeface="Arial" panose="020B0604020202020204" pitchFamily="34" charset="0"/>
                        </a:rPr>
                        <a:t> </a:t>
                      </a:r>
                    </a:p>
                  </a:txBody>
                  <a:tcPr/>
                </a:tc>
                <a:tc>
                  <a:txBody>
                    <a:bodyPr/>
                    <a:lstStyle/>
                    <a:p>
                      <a:r>
                        <a:rPr lang="en-GB" sz="900" dirty="0" err="1">
                          <a:latin typeface="Arial" panose="020B0604020202020204" pitchFamily="34" charset="0"/>
                          <a:cs typeface="Arial" panose="020B0604020202020204" pitchFamily="34" charset="0"/>
                        </a:rPr>
                        <a:t>Trencherfield</a:t>
                      </a:r>
                      <a:r>
                        <a:rPr lang="en-GB" sz="900" dirty="0">
                          <a:latin typeface="Arial" panose="020B0604020202020204" pitchFamily="34" charset="0"/>
                          <a:cs typeface="Arial" panose="020B0604020202020204" pitchFamily="34" charset="0"/>
                        </a:rPr>
                        <a:t> Mill</a:t>
                      </a:r>
                    </a:p>
                    <a:p>
                      <a:r>
                        <a:rPr lang="en-GB" sz="900" dirty="0">
                          <a:latin typeface="Arial" panose="020B0604020202020204" pitchFamily="34" charset="0"/>
                          <a:cs typeface="Arial" panose="020B0604020202020204" pitchFamily="34" charset="0"/>
                        </a:rPr>
                        <a:t>Woods Street</a:t>
                      </a:r>
                    </a:p>
                    <a:p>
                      <a:r>
                        <a:rPr lang="en-GB" sz="900" dirty="0">
                          <a:latin typeface="Arial" panose="020B0604020202020204" pitchFamily="34" charset="0"/>
                          <a:cs typeface="Arial" panose="020B0604020202020204" pitchFamily="34" charset="0"/>
                        </a:rPr>
                        <a:t>Wigan</a:t>
                      </a:r>
                    </a:p>
                    <a:p>
                      <a:r>
                        <a:rPr lang="en-GB" sz="900" dirty="0">
                          <a:latin typeface="Arial" panose="020B0604020202020204" pitchFamily="34" charset="0"/>
                          <a:cs typeface="Arial" panose="020B0604020202020204" pitchFamily="34" charset="0"/>
                        </a:rPr>
                        <a:t>WN3 4ET</a:t>
                      </a:r>
                      <a:endParaRPr lang="en-GB" sz="9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5532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Leigh Townswomen Guild</a:t>
                      </a:r>
                      <a:endParaRPr lang="en-GB" sz="900" b="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Friendly social group of women, that meet throughout the month to listen to speakers, see demonstrations and enjoy a cup of tea</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Email </a:t>
                      </a:r>
                      <a:r>
                        <a:rPr lang="en-GB" sz="900" dirty="0">
                          <a:latin typeface="Arial" panose="020B0604020202020204" pitchFamily="34" charset="0"/>
                          <a:cs typeface="Arial" panose="020B0604020202020204" pitchFamily="34" charset="0"/>
                          <a:hlinkClick r:id="rId11"/>
                        </a:rPr>
                        <a:t>stuart_healey@sky.com</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Phone: 01942606848 </a:t>
                      </a:r>
                    </a:p>
                    <a:p>
                      <a:r>
                        <a:rPr lang="en-GB" sz="900" b="0" dirty="0">
                          <a:latin typeface="Arial" panose="020B0604020202020204" pitchFamily="34" charset="0"/>
                          <a:cs typeface="Arial" panose="020B0604020202020204" pitchFamily="34" charset="0"/>
                          <a:hlinkClick r:id="rId12"/>
                        </a:rPr>
                        <a:t>https://www.communitybook.org/organisation/402</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Leigh Library</a:t>
                      </a:r>
                    </a:p>
                    <a:p>
                      <a:r>
                        <a:rPr lang="en-GB" sz="900" dirty="0">
                          <a:latin typeface="Arial" panose="020B0604020202020204" pitchFamily="34" charset="0"/>
                          <a:cs typeface="Arial" panose="020B0604020202020204" pitchFamily="34" charset="0"/>
                        </a:rPr>
                        <a:t>Leigh</a:t>
                      </a:r>
                    </a:p>
                    <a:p>
                      <a:r>
                        <a:rPr lang="en-GB" sz="900" dirty="0">
                          <a:latin typeface="Arial" panose="020B0604020202020204" pitchFamily="34" charset="0"/>
                          <a:cs typeface="Arial" panose="020B0604020202020204" pitchFamily="34" charset="0"/>
                        </a:rPr>
                        <a:t>WN7 1EB</a:t>
                      </a:r>
                    </a:p>
                    <a:p>
                      <a:endParaRPr lang="en-GB" sz="9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5532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Voices of Survivors Wigan Roadshow Event </a:t>
                      </a:r>
                      <a:endParaRPr lang="en-GB" sz="900" b="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The aim is to ensure that voices of the women are heard and, by bringing together a variety of frontline agencies, to create a network of high quality support across Greater Manchester</a:t>
                      </a:r>
                      <a:endParaRPr lang="en-GB" sz="900" b="0" dirty="0">
                        <a:latin typeface="Arial" panose="020B0604020202020204" pitchFamily="34" charset="0"/>
                        <a:cs typeface="Arial" panose="020B0604020202020204" pitchFamily="34" charset="0"/>
                      </a:endParaRPr>
                    </a:p>
                  </a:txBody>
                  <a:tcPr/>
                </a:tc>
                <a:tc>
                  <a:txBody>
                    <a:bodyPr/>
                    <a:lstStyle/>
                    <a:p>
                      <a:r>
                        <a:rPr lang="fr-FR" sz="900" dirty="0">
                          <a:latin typeface="Arial" panose="020B0604020202020204" pitchFamily="34" charset="0"/>
                          <a:cs typeface="Arial" panose="020B0604020202020204" pitchFamily="34" charset="0"/>
                          <a:hlinkClick r:id="rId13"/>
                        </a:rPr>
                        <a:t>VOSproject@mash.org.uk</a:t>
                      </a:r>
                      <a:r>
                        <a:rPr lang="fr-FR" sz="900" dirty="0">
                          <a:latin typeface="Arial" panose="020B0604020202020204" pitchFamily="34" charset="0"/>
                          <a:cs typeface="Arial" panose="020B0604020202020204" pitchFamily="34" charset="0"/>
                        </a:rPr>
                        <a:t> </a:t>
                      </a:r>
                    </a:p>
                    <a:p>
                      <a:r>
                        <a:rPr lang="fr-FR" sz="900" dirty="0">
                          <a:latin typeface="Arial" panose="020B0604020202020204" pitchFamily="34" charset="0"/>
                          <a:cs typeface="Arial" panose="020B0604020202020204" pitchFamily="34" charset="0"/>
                        </a:rPr>
                        <a:t>Phone:</a:t>
                      </a:r>
                      <a:r>
                        <a:rPr lang="fr-FR" sz="900" baseline="0" dirty="0">
                          <a:latin typeface="Arial" panose="020B0604020202020204" pitchFamily="34" charset="0"/>
                          <a:cs typeface="Arial" panose="020B0604020202020204" pitchFamily="34" charset="0"/>
                        </a:rPr>
                        <a:t> </a:t>
                      </a:r>
                      <a:r>
                        <a:rPr lang="fr-FR" sz="900" dirty="0">
                          <a:latin typeface="Arial" panose="020B0604020202020204" pitchFamily="34" charset="0"/>
                          <a:cs typeface="Arial" panose="020B0604020202020204" pitchFamily="34" charset="0"/>
                        </a:rPr>
                        <a:t>0161 273 4555</a:t>
                      </a:r>
                    </a:p>
                    <a:p>
                      <a:r>
                        <a:rPr lang="fr-FR" sz="900" baseline="0" dirty="0">
                          <a:latin typeface="Arial" panose="020B0604020202020204" pitchFamily="34" charset="0"/>
                          <a:cs typeface="Arial" panose="020B0604020202020204" pitchFamily="34" charset="0"/>
                          <a:hlinkClick r:id="rId14"/>
                        </a:rPr>
                        <a:t>https://www.communitybook.org/organisation/606</a:t>
                      </a:r>
                      <a:r>
                        <a:rPr lang="fr-FR" sz="900" baseline="0" dirty="0">
                          <a:latin typeface="Arial" panose="020B0604020202020204" pitchFamily="34" charset="0"/>
                          <a:cs typeface="Arial" panose="020B0604020202020204" pitchFamily="34" charset="0"/>
                        </a:rPr>
                        <a:t> </a:t>
                      </a:r>
                      <a:endParaRPr lang="fr-FR"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94-96 Fairfield Street</a:t>
                      </a:r>
                    </a:p>
                    <a:p>
                      <a:r>
                        <a:rPr lang="en-GB" sz="900" dirty="0">
                          <a:latin typeface="Arial" panose="020B0604020202020204" pitchFamily="34" charset="0"/>
                          <a:cs typeface="Arial" panose="020B0604020202020204" pitchFamily="34" charset="0"/>
                        </a:rPr>
                        <a:t>Manchester</a:t>
                      </a:r>
                    </a:p>
                    <a:p>
                      <a:r>
                        <a:rPr lang="en-GB" sz="900" dirty="0">
                          <a:latin typeface="Arial" panose="020B0604020202020204" pitchFamily="34" charset="0"/>
                          <a:cs typeface="Arial" panose="020B0604020202020204" pitchFamily="34" charset="0"/>
                        </a:rPr>
                        <a:t>M1 2WR</a:t>
                      </a:r>
                    </a:p>
                    <a:p>
                      <a:endParaRPr lang="en-GB" sz="9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553269">
                <a:tc>
                  <a:txBody>
                    <a:bodyPr/>
                    <a:lstStyle/>
                    <a:p>
                      <a:r>
                        <a:rPr lang="en-GB" sz="900" dirty="0">
                          <a:solidFill>
                            <a:schemeClr val="tx1"/>
                          </a:solidFill>
                          <a:effectLst/>
                          <a:latin typeface="Arial" panose="020B0604020202020204" pitchFamily="34" charset="0"/>
                          <a:cs typeface="Arial" panose="020B0604020202020204" pitchFamily="34" charset="0"/>
                        </a:rPr>
                        <a:t>Soroptimist International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tx1"/>
                          </a:solidFill>
                          <a:effectLst/>
                          <a:latin typeface="Arial" panose="020B0604020202020204" pitchFamily="34" charset="0"/>
                          <a:cs typeface="Arial" panose="020B0604020202020204" pitchFamily="34" charset="0"/>
                        </a:rPr>
                        <a:t> </a:t>
                      </a:r>
                      <a:r>
                        <a:rPr lang="en-GB" sz="900" dirty="0">
                          <a:solidFill>
                            <a:schemeClr val="tx1"/>
                          </a:solidFill>
                          <a:effectLst/>
                          <a:latin typeface="Arial" panose="020B0604020202020204" pitchFamily="34" charset="0"/>
                          <a:cs typeface="Arial" panose="020B0604020202020204" pitchFamily="34" charset="0"/>
                        </a:rPr>
                        <a:t>Soroptimist International of Wigan is part of a worldwide organisation of women, which is linked to the United Nations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Web: </a:t>
                      </a:r>
                      <a:r>
                        <a:rPr lang="en-GB" sz="900" b="0" dirty="0">
                          <a:solidFill>
                            <a:schemeClr val="tx1"/>
                          </a:solidFill>
                          <a:latin typeface="Arial" panose="020B0604020202020204" pitchFamily="34" charset="0"/>
                          <a:cs typeface="Arial" panose="020B0604020202020204" pitchFamily="34" charset="0"/>
                          <a:hlinkClick r:id="rId15"/>
                        </a:rPr>
                        <a:t>https://sigbi.org/wigan/</a:t>
                      </a:r>
                      <a:r>
                        <a:rPr lang="en-GB" sz="900" b="0" dirty="0">
                          <a:solidFill>
                            <a:schemeClr val="tx1"/>
                          </a:solidFill>
                          <a:latin typeface="Arial" panose="020B0604020202020204" pitchFamily="34" charset="0"/>
                          <a:cs typeface="Arial" panose="020B0604020202020204" pitchFamily="34" charset="0"/>
                        </a:rPr>
                        <a:t> </a:t>
                      </a:r>
                    </a:p>
                    <a:p>
                      <a:r>
                        <a:rPr lang="de-DE" sz="900" dirty="0">
                          <a:solidFill>
                            <a:schemeClr val="tx1"/>
                          </a:solidFill>
                          <a:effectLst/>
                          <a:latin typeface="Arial" panose="020B0604020202020204" pitchFamily="34" charset="0"/>
                          <a:cs typeface="Arial" panose="020B0604020202020204" pitchFamily="34" charset="0"/>
                        </a:rPr>
                        <a:t>Phone: 0161 480 7686</a:t>
                      </a:r>
                      <a:br>
                        <a:rPr lang="de-DE" sz="900" dirty="0">
                          <a:solidFill>
                            <a:schemeClr val="tx1"/>
                          </a:solidFill>
                          <a:effectLst/>
                          <a:latin typeface="Arial" panose="020B0604020202020204" pitchFamily="34" charset="0"/>
                          <a:cs typeface="Arial" panose="020B0604020202020204" pitchFamily="34" charset="0"/>
                        </a:rPr>
                      </a:br>
                      <a:r>
                        <a:rPr lang="de-DE" sz="900" dirty="0">
                          <a:solidFill>
                            <a:schemeClr val="tx1"/>
                          </a:solidFill>
                          <a:effectLst/>
                          <a:latin typeface="Arial" panose="020B0604020202020204" pitchFamily="34" charset="0"/>
                          <a:cs typeface="Arial" panose="020B0604020202020204" pitchFamily="34" charset="0"/>
                        </a:rPr>
                        <a:t>Email: </a:t>
                      </a:r>
                      <a:r>
                        <a:rPr lang="de-DE" sz="900" dirty="0">
                          <a:solidFill>
                            <a:schemeClr val="tx1"/>
                          </a:solidFill>
                          <a:effectLst/>
                          <a:latin typeface="Arial" panose="020B0604020202020204" pitchFamily="34" charset="0"/>
                          <a:cs typeface="Arial" panose="020B0604020202020204" pitchFamily="34" charset="0"/>
                          <a:hlinkClick r:id="rId16"/>
                        </a:rPr>
                        <a:t>hq@sigbi.org</a:t>
                      </a:r>
                      <a:endParaRPr lang="de-DE" sz="900" dirty="0">
                        <a:solidFill>
                          <a:schemeClr val="tx1"/>
                        </a:solidFill>
                        <a:effectLst/>
                        <a:latin typeface="Arial" panose="020B0604020202020204" pitchFamily="34" charset="0"/>
                        <a:cs typeface="Arial" panose="020B0604020202020204" pitchFamily="34" charset="0"/>
                      </a:endParaRPr>
                    </a:p>
                    <a:p>
                      <a:r>
                        <a:rPr lang="de-DE" sz="900" b="0" dirty="0">
                          <a:solidFill>
                            <a:schemeClr val="tx1"/>
                          </a:solidFill>
                          <a:effectLst/>
                          <a:latin typeface="Arial" panose="020B0604020202020204" pitchFamily="34" charset="0"/>
                          <a:cs typeface="Arial" panose="020B0604020202020204" pitchFamily="34" charset="0"/>
                          <a:hlinkClick r:id="rId17"/>
                        </a:rPr>
                        <a:t>https://www.communitybook.org/organisation/490</a:t>
                      </a:r>
                      <a:r>
                        <a:rPr lang="de-DE" sz="900" b="0" dirty="0">
                          <a:solidFill>
                            <a:schemeClr val="tx1"/>
                          </a:solidFill>
                          <a:effectLst/>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07619890"/>
                  </a:ext>
                </a:extLst>
              </a:tr>
              <a:tr h="496402">
                <a:tc>
                  <a:txBody>
                    <a:bodyPr/>
                    <a:lstStyle/>
                    <a:p>
                      <a:r>
                        <a:rPr lang="en-GB" sz="900" b="0" dirty="0">
                          <a:solidFill>
                            <a:schemeClr val="tx1"/>
                          </a:solidFill>
                          <a:latin typeface="Arial" panose="020B0604020202020204" pitchFamily="34" charset="0"/>
                          <a:cs typeface="Arial" panose="020B0604020202020204" pitchFamily="34" charset="0"/>
                        </a:rPr>
                        <a:t>WASPI</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a:solidFill>
                            <a:schemeClr val="tx1"/>
                          </a:solidFill>
                          <a:latin typeface="Arial" panose="020B0604020202020204" pitchFamily="34" charset="0"/>
                          <a:cs typeface="Arial" panose="020B0604020202020204" pitchFamily="34" charset="0"/>
                        </a:rPr>
                        <a:t>Women against state pension inequality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Web</a:t>
                      </a:r>
                      <a:r>
                        <a:rPr lang="en-GB" sz="900" b="0" baseline="0" dirty="0">
                          <a:solidFill>
                            <a:schemeClr val="tx1"/>
                          </a:solidFill>
                          <a:latin typeface="Arial" panose="020B0604020202020204" pitchFamily="34" charset="0"/>
                          <a:cs typeface="Arial" panose="020B0604020202020204" pitchFamily="34" charset="0"/>
                        </a:rPr>
                        <a:t> </a:t>
                      </a:r>
                      <a:r>
                        <a:rPr lang="en-GB" sz="900" b="0" baseline="0" dirty="0">
                          <a:solidFill>
                            <a:schemeClr val="tx1"/>
                          </a:solidFill>
                          <a:latin typeface="Arial" panose="020B0604020202020204" pitchFamily="34" charset="0"/>
                          <a:cs typeface="Arial" panose="020B0604020202020204" pitchFamily="34" charset="0"/>
                          <a:hlinkClick r:id="rId18"/>
                        </a:rPr>
                        <a:t>https://www.waspi.co.uk/tag/wigan-markfield/</a:t>
                      </a:r>
                      <a:r>
                        <a:rPr lang="en-GB" sz="900" b="0" baseline="0" dirty="0">
                          <a:solidFill>
                            <a:schemeClr val="tx1"/>
                          </a:solidFill>
                          <a:latin typeface="Arial" panose="020B0604020202020204" pitchFamily="34" charset="0"/>
                          <a:cs typeface="Arial" panose="020B0604020202020204" pitchFamily="34" charset="0"/>
                        </a:rPr>
                        <a:t> </a:t>
                      </a:r>
                    </a:p>
                    <a:p>
                      <a:r>
                        <a:rPr lang="fr-FR" sz="900" dirty="0">
                          <a:solidFill>
                            <a:schemeClr val="tx1"/>
                          </a:solidFill>
                          <a:latin typeface="Arial" panose="020B0604020202020204" pitchFamily="34" charset="0"/>
                          <a:cs typeface="Arial" panose="020B0604020202020204" pitchFamily="34" charset="0"/>
                        </a:rPr>
                        <a:t>Debbie de </a:t>
                      </a:r>
                      <a:r>
                        <a:rPr lang="fr-FR" sz="900" dirty="0" err="1">
                          <a:solidFill>
                            <a:schemeClr val="tx1"/>
                          </a:solidFill>
                          <a:latin typeface="Arial" panose="020B0604020202020204" pitchFamily="34" charset="0"/>
                          <a:cs typeface="Arial" panose="020B0604020202020204" pitchFamily="34" charset="0"/>
                        </a:rPr>
                        <a:t>Spon</a:t>
                      </a:r>
                      <a:r>
                        <a:rPr lang="fr-FR" sz="900" dirty="0">
                          <a:solidFill>
                            <a:schemeClr val="tx1"/>
                          </a:solidFill>
                          <a:latin typeface="Arial" panose="020B0604020202020204" pitchFamily="34" charset="0"/>
                          <a:cs typeface="Arial" panose="020B0604020202020204" pitchFamily="34" charset="0"/>
                        </a:rPr>
                        <a:t> phone</a:t>
                      </a:r>
                      <a:r>
                        <a:rPr lang="fr-FR" sz="900" baseline="0" dirty="0">
                          <a:solidFill>
                            <a:schemeClr val="tx1"/>
                          </a:solidFill>
                          <a:latin typeface="Arial" panose="020B0604020202020204" pitchFamily="34" charset="0"/>
                          <a:cs typeface="Arial" panose="020B0604020202020204" pitchFamily="34" charset="0"/>
                        </a:rPr>
                        <a:t> </a:t>
                      </a:r>
                      <a:r>
                        <a:rPr lang="fr-FR" sz="900" dirty="0">
                          <a:solidFill>
                            <a:schemeClr val="tx1"/>
                          </a:solidFill>
                          <a:latin typeface="Arial" panose="020B0604020202020204" pitchFamily="34" charset="0"/>
                          <a:cs typeface="Arial" panose="020B0604020202020204" pitchFamily="34" charset="0"/>
                        </a:rPr>
                        <a:t> 07881405499</a:t>
                      </a:r>
                      <a:br>
                        <a:rPr lang="fr-FR" sz="900" dirty="0">
                          <a:solidFill>
                            <a:schemeClr val="tx1"/>
                          </a:solidFill>
                          <a:latin typeface="Arial" panose="020B0604020202020204" pitchFamily="34" charset="0"/>
                          <a:cs typeface="Arial" panose="020B0604020202020204" pitchFamily="34" charset="0"/>
                        </a:rPr>
                      </a:br>
                      <a:r>
                        <a:rPr lang="fr-FR" sz="900" dirty="0">
                          <a:solidFill>
                            <a:schemeClr val="tx1"/>
                          </a:solidFill>
                          <a:latin typeface="Arial" panose="020B0604020202020204" pitchFamily="34" charset="0"/>
                          <a:cs typeface="Arial" panose="020B0604020202020204" pitchFamily="34" charset="0"/>
                        </a:rPr>
                        <a:t>E mail: </a:t>
                      </a:r>
                      <a:r>
                        <a:rPr lang="fr-FR" sz="900" dirty="0">
                          <a:solidFill>
                            <a:schemeClr val="tx1"/>
                          </a:solidFill>
                          <a:latin typeface="Arial" panose="020B0604020202020204" pitchFamily="34" charset="0"/>
                          <a:cs typeface="Arial" panose="020B0604020202020204" pitchFamily="34" charset="0"/>
                          <a:hlinkClick r:id="rId19"/>
                        </a:rPr>
                        <a:t>waspicomms@gmail.com</a:t>
                      </a:r>
                      <a:r>
                        <a:rPr lang="fr-FR" sz="90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08370872"/>
                  </a:ext>
                </a:extLst>
              </a:tr>
              <a:tr h="496402">
                <a:tc>
                  <a:txBody>
                    <a:bodyPr/>
                    <a:lstStyle/>
                    <a:p>
                      <a:r>
                        <a:rPr lang="en-GB" sz="900" b="0" i="0" kern="1200" dirty="0">
                          <a:solidFill>
                            <a:schemeClr val="tx1"/>
                          </a:solidFill>
                          <a:effectLst/>
                          <a:latin typeface="Arial" panose="020B0604020202020204" pitchFamily="34" charset="0"/>
                          <a:ea typeface="+mn-ea"/>
                          <a:cs typeface="Arial" panose="020B0604020202020204" pitchFamily="34" charset="0"/>
                        </a:rPr>
                        <a:t>Well Women Centre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i="0" kern="1200" dirty="0">
                          <a:solidFill>
                            <a:schemeClr val="tx1"/>
                          </a:solidFill>
                          <a:effectLst/>
                          <a:latin typeface="Arial" panose="020B0604020202020204" pitchFamily="34" charset="0"/>
                          <a:ea typeface="+mn-ea"/>
                          <a:cs typeface="Arial" panose="020B0604020202020204" pitchFamily="34" charset="0"/>
                        </a:rPr>
                        <a:t>The Well Women Centre is ran by women for women it’s aim is to Empower women and</a:t>
                      </a:r>
                      <a:r>
                        <a:rPr lang="en-GB" sz="900" b="0" i="0" kern="1200" baseline="0" dirty="0">
                          <a:solidFill>
                            <a:schemeClr val="tx1"/>
                          </a:solidFill>
                          <a:effectLst/>
                          <a:latin typeface="Arial" panose="020B0604020202020204" pitchFamily="34" charset="0"/>
                          <a:ea typeface="+mn-ea"/>
                          <a:cs typeface="Arial" panose="020B0604020202020204" pitchFamily="34" charset="0"/>
                        </a:rPr>
                        <a:t> </a:t>
                      </a:r>
                      <a:r>
                        <a:rPr lang="en-GB" sz="900" b="0" i="0" kern="1200" dirty="0">
                          <a:solidFill>
                            <a:schemeClr val="tx1"/>
                          </a:solidFill>
                          <a:effectLst/>
                          <a:latin typeface="Arial" panose="020B0604020202020204" pitchFamily="34" charset="0"/>
                          <a:ea typeface="+mn-ea"/>
                          <a:cs typeface="Arial" panose="020B0604020202020204" pitchFamily="34" charset="0"/>
                        </a:rPr>
                        <a:t>improve their emotional health and well being.</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i="0" kern="1200" dirty="0">
                          <a:solidFill>
                            <a:schemeClr val="tx1"/>
                          </a:solidFill>
                          <a:effectLst/>
                          <a:latin typeface="Arial" panose="020B0604020202020204" pitchFamily="34" charset="0"/>
                          <a:ea typeface="+mn-ea"/>
                          <a:cs typeface="Arial" panose="020B0604020202020204" pitchFamily="34" charset="0"/>
                        </a:rPr>
                        <a:t>Web: </a:t>
                      </a:r>
                      <a:r>
                        <a:rPr lang="en-GB" sz="900" b="0" i="0" kern="1200" dirty="0">
                          <a:solidFill>
                            <a:schemeClr val="tx1"/>
                          </a:solidFill>
                          <a:effectLst/>
                          <a:latin typeface="Arial" panose="020B0604020202020204" pitchFamily="34" charset="0"/>
                          <a:ea typeface="+mn-ea"/>
                          <a:cs typeface="Arial" panose="020B0604020202020204" pitchFamily="34" charset="0"/>
                          <a:hlinkClick r:id="rId20"/>
                        </a:rPr>
                        <a:t>http://wellwomencentre.co.uk/</a:t>
                      </a:r>
                      <a:r>
                        <a:rPr lang="en-GB" sz="900" b="0" i="0" kern="1200" dirty="0">
                          <a:solidFill>
                            <a:schemeClr val="tx1"/>
                          </a:solidFill>
                          <a:effectLst/>
                          <a:latin typeface="Arial" panose="020B0604020202020204" pitchFamily="34" charset="0"/>
                          <a:ea typeface="+mn-ea"/>
                          <a:cs typeface="Arial" panose="020B0604020202020204" pitchFamily="34" charset="0"/>
                        </a:rPr>
                        <a:t> </a:t>
                      </a:r>
                    </a:p>
                    <a:p>
                      <a:r>
                        <a:rPr lang="en-GB" sz="900" b="0" i="0" kern="1200" dirty="0">
                          <a:solidFill>
                            <a:schemeClr val="tx1"/>
                          </a:solidFill>
                          <a:effectLst/>
                          <a:latin typeface="Arial" panose="020B0604020202020204" pitchFamily="34" charset="0"/>
                          <a:ea typeface="+mn-ea"/>
                          <a:cs typeface="Arial" panose="020B0604020202020204" pitchFamily="34" charset="0"/>
                        </a:rPr>
                        <a:t>Tel: 01942 681411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i="0" kern="1200" dirty="0">
                          <a:solidFill>
                            <a:schemeClr val="tx1"/>
                          </a:solidFill>
                          <a:effectLst/>
                          <a:latin typeface="Arial" panose="020B0604020202020204" pitchFamily="34" charset="0"/>
                          <a:ea typeface="+mn-ea"/>
                          <a:cs typeface="Arial" panose="020B0604020202020204" pitchFamily="34" charset="0"/>
                        </a:rPr>
                        <a:t>The Well Women Centre</a:t>
                      </a:r>
                      <a:br>
                        <a:rPr lang="en-GB" sz="900" b="0" i="0" kern="1200" dirty="0">
                          <a:solidFill>
                            <a:schemeClr val="tx1"/>
                          </a:solidFill>
                          <a:effectLst/>
                          <a:latin typeface="Arial" panose="020B0604020202020204" pitchFamily="34" charset="0"/>
                          <a:ea typeface="+mn-ea"/>
                          <a:cs typeface="Arial" panose="020B0604020202020204" pitchFamily="34" charset="0"/>
                        </a:rPr>
                      </a:br>
                      <a:r>
                        <a:rPr lang="en-GB" sz="900" b="0" i="0" kern="1200" dirty="0">
                          <a:solidFill>
                            <a:schemeClr val="tx1"/>
                          </a:solidFill>
                          <a:effectLst/>
                          <a:latin typeface="Arial" panose="020B0604020202020204" pitchFamily="34" charset="0"/>
                          <a:ea typeface="+mn-ea"/>
                          <a:cs typeface="Arial" panose="020B0604020202020204" pitchFamily="34" charset="0"/>
                        </a:rPr>
                        <a:t>55 Church Street</a:t>
                      </a:r>
                      <a:br>
                        <a:rPr lang="en-GB" sz="900" b="0" i="0" kern="1200" dirty="0">
                          <a:solidFill>
                            <a:schemeClr val="tx1"/>
                          </a:solidFill>
                          <a:effectLst/>
                          <a:latin typeface="Arial" panose="020B0604020202020204" pitchFamily="34" charset="0"/>
                          <a:ea typeface="+mn-ea"/>
                          <a:cs typeface="Arial" panose="020B0604020202020204" pitchFamily="34" charset="0"/>
                        </a:rPr>
                      </a:br>
                      <a:r>
                        <a:rPr lang="en-GB" sz="900" b="0" i="0" kern="1200" dirty="0">
                          <a:solidFill>
                            <a:schemeClr val="tx1"/>
                          </a:solidFill>
                          <a:effectLst/>
                          <a:latin typeface="Arial" panose="020B0604020202020204" pitchFamily="34" charset="0"/>
                          <a:ea typeface="+mn-ea"/>
                          <a:cs typeface="Arial" panose="020B0604020202020204" pitchFamily="34" charset="0"/>
                        </a:rPr>
                        <a:t>Leigh, WN7 1AY</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53050973"/>
                  </a:ext>
                </a:extLst>
              </a:tr>
              <a:tr h="6718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The DIAS Domestic Violence Centre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DIAS works with women and men who are experiencing or recovering from domestic violence and abusive relationships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Web: </a:t>
                      </a:r>
                      <a:r>
                        <a:rPr lang="en-GB" sz="900" b="0" dirty="0">
                          <a:solidFill>
                            <a:schemeClr val="tx1"/>
                          </a:solidFill>
                          <a:latin typeface="Arial" panose="020B0604020202020204" pitchFamily="34" charset="0"/>
                          <a:cs typeface="Arial" panose="020B0604020202020204" pitchFamily="34" charset="0"/>
                          <a:hlinkClick r:id="rId21"/>
                        </a:rPr>
                        <a:t>http://www.diasdvc.org/about-dias/</a:t>
                      </a:r>
                      <a:r>
                        <a:rPr lang="en-GB" sz="900" b="0" dirty="0">
                          <a:solidFill>
                            <a:schemeClr val="tx1"/>
                          </a:solidFill>
                          <a:latin typeface="Arial" panose="020B0604020202020204" pitchFamily="34" charset="0"/>
                          <a:cs typeface="Arial" panose="020B0604020202020204" pitchFamily="34" charset="0"/>
                        </a:rPr>
                        <a:t> </a:t>
                      </a:r>
                    </a:p>
                    <a:p>
                      <a:r>
                        <a:rPr lang="en-GB" sz="900" b="0" dirty="0">
                          <a:solidFill>
                            <a:schemeClr val="tx1"/>
                          </a:solidFill>
                          <a:effectLst/>
                          <a:latin typeface="Arial" panose="020B0604020202020204" pitchFamily="34" charset="0"/>
                          <a:cs typeface="Arial" panose="020B0604020202020204" pitchFamily="34" charset="0"/>
                        </a:rPr>
                        <a:t>Phone: 01942 495230</a:t>
                      </a:r>
                    </a:p>
                    <a:p>
                      <a:r>
                        <a:rPr lang="en-GB" sz="900" b="0" dirty="0">
                          <a:solidFill>
                            <a:schemeClr val="tx1"/>
                          </a:solidFill>
                          <a:effectLst/>
                          <a:latin typeface="Arial" panose="020B0604020202020204" pitchFamily="34" charset="0"/>
                          <a:cs typeface="Arial" panose="020B0604020202020204" pitchFamily="34" charset="0"/>
                        </a:rPr>
                        <a:t>Email: </a:t>
                      </a:r>
                      <a:r>
                        <a:rPr lang="en-GB" sz="900" b="0" dirty="0">
                          <a:solidFill>
                            <a:schemeClr val="tx1"/>
                          </a:solidFill>
                          <a:effectLst/>
                          <a:latin typeface="Arial" panose="020B0604020202020204" pitchFamily="34" charset="0"/>
                          <a:cs typeface="Arial" panose="020B0604020202020204" pitchFamily="34" charset="0"/>
                          <a:hlinkClick r:id="rId22"/>
                        </a:rPr>
                        <a:t>support@diasdvc.org </a:t>
                      </a:r>
                      <a:endParaRPr lang="en-GB" sz="900" b="0" dirty="0">
                        <a:solidFill>
                          <a:schemeClr val="tx1"/>
                        </a:solidFill>
                        <a:effectLst/>
                        <a:latin typeface="Arial" panose="020B0604020202020204" pitchFamily="34" charset="0"/>
                        <a:cs typeface="Arial" panose="020B0604020202020204" pitchFamily="34" charset="0"/>
                      </a:endParaRPr>
                    </a:p>
                    <a:p>
                      <a:r>
                        <a:rPr lang="en-GB" sz="900" b="0" baseline="0" dirty="0">
                          <a:solidFill>
                            <a:schemeClr val="tx1"/>
                          </a:solidFill>
                          <a:effectLst/>
                          <a:latin typeface="Arial" panose="020B0604020202020204" pitchFamily="34" charset="0"/>
                          <a:cs typeface="Arial" panose="020B0604020202020204" pitchFamily="34" charset="0"/>
                          <a:hlinkClick r:id="rId23"/>
                        </a:rPr>
                        <a:t>https://www.communitybook.org/organisation/368</a:t>
                      </a:r>
                      <a:r>
                        <a:rPr lang="en-GB" sz="900" b="0" baseline="0" dirty="0">
                          <a:solidFill>
                            <a:schemeClr val="tx1"/>
                          </a:solidFill>
                          <a:effectLst/>
                          <a:latin typeface="Arial" panose="020B0604020202020204" pitchFamily="34" charset="0"/>
                          <a:cs typeface="Arial" panose="020B0604020202020204" pitchFamily="34" charset="0"/>
                        </a:rPr>
                        <a:t> </a:t>
                      </a:r>
                      <a:endParaRPr lang="en-GB" sz="900" b="0" dirty="0">
                        <a:solidFill>
                          <a:schemeClr val="tx1"/>
                        </a:solidFill>
                        <a:effectLst/>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 </a:t>
                      </a: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38 Rodney House,</a:t>
                      </a:r>
                      <a:br>
                        <a:rPr lang="en-GB" sz="900" b="0" dirty="0">
                          <a:solidFill>
                            <a:schemeClr val="tx1"/>
                          </a:solidFill>
                          <a:effectLst/>
                          <a:latin typeface="Arial" panose="020B0604020202020204" pitchFamily="34" charset="0"/>
                          <a:cs typeface="Arial" panose="020B0604020202020204" pitchFamily="34" charset="0"/>
                        </a:rPr>
                      </a:br>
                      <a:r>
                        <a:rPr lang="en-GB" sz="900" b="0" dirty="0">
                          <a:solidFill>
                            <a:schemeClr val="tx1"/>
                          </a:solidFill>
                          <a:effectLst/>
                          <a:latin typeface="Arial" panose="020B0604020202020204" pitchFamily="34" charset="0"/>
                          <a:cs typeface="Arial" panose="020B0604020202020204" pitchFamily="34" charset="0"/>
                        </a:rPr>
                        <a:t>King Street,</a:t>
                      </a:r>
                      <a:br>
                        <a:rPr lang="en-GB" sz="900" b="0" dirty="0">
                          <a:solidFill>
                            <a:schemeClr val="tx1"/>
                          </a:solidFill>
                          <a:effectLst/>
                          <a:latin typeface="Arial" panose="020B0604020202020204" pitchFamily="34" charset="0"/>
                          <a:cs typeface="Arial" panose="020B0604020202020204" pitchFamily="34" charset="0"/>
                        </a:rPr>
                      </a:br>
                      <a:r>
                        <a:rPr lang="en-GB" sz="900" b="0" dirty="0">
                          <a:solidFill>
                            <a:schemeClr val="tx1"/>
                          </a:solidFill>
                          <a:effectLst/>
                          <a:latin typeface="Arial" panose="020B0604020202020204" pitchFamily="34" charset="0"/>
                          <a:cs typeface="Arial" panose="020B0604020202020204" pitchFamily="34" charset="0"/>
                        </a:rPr>
                        <a:t>Wigan, WN1 1BT</a:t>
                      </a:r>
                    </a:p>
                    <a:p>
                      <a:r>
                        <a:rPr lang="en-GB" sz="900" b="0" dirty="0">
                          <a:solidFill>
                            <a:schemeClr val="tx1"/>
                          </a:solidFill>
                          <a:effectLst/>
                          <a:latin typeface="Arial" panose="020B0604020202020204" pitchFamily="34" charset="0"/>
                          <a:cs typeface="Arial" panose="020B0604020202020204" pitchFamily="34" charset="0"/>
                        </a:rPr>
                        <a:t>(Open Mon-Thurs, 10am-1pm)</a:t>
                      </a:r>
                    </a:p>
                  </a:txBody>
                  <a:tcPr/>
                </a:tc>
                <a:extLst>
                  <a:ext uri="{0D108BD9-81ED-4DB2-BD59-A6C34878D82A}">
                    <a16:rowId xmlns:a16="http://schemas.microsoft.com/office/drawing/2014/main" val="3591997860"/>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8028384" y="52803"/>
            <a:ext cx="837133" cy="43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8813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txBox="1">
            <a:spLocks/>
          </p:cNvSpPr>
          <p:nvPr/>
        </p:nvSpPr>
        <p:spPr>
          <a:xfrm>
            <a:off x="467990" y="131879"/>
            <a:ext cx="6707088" cy="48880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200" b="1" dirty="0">
                <a:solidFill>
                  <a:srgbClr val="92D050"/>
                </a:solidFill>
                <a:latin typeface="Arial" panose="020B0604020202020204" pitchFamily="34" charset="0"/>
                <a:cs typeface="Arial" panose="020B0604020202020204" pitchFamily="34" charset="0"/>
              </a:rPr>
              <a:t>Sexual orientation </a:t>
            </a:r>
            <a:br>
              <a:rPr lang="en-GB" sz="1200" b="1" dirty="0">
                <a:solidFill>
                  <a:srgbClr val="92D050"/>
                </a:solidFill>
                <a:latin typeface="Arial" panose="020B0604020202020204" pitchFamily="34" charset="0"/>
                <a:cs typeface="Arial" panose="020B0604020202020204" pitchFamily="34" charset="0"/>
              </a:rPr>
            </a:br>
            <a:r>
              <a:rPr lang="en-GB" sz="1200" dirty="0">
                <a:solidFill>
                  <a:srgbClr val="92D050"/>
                </a:solidFill>
                <a:latin typeface="Arial" panose="020B0604020202020204" pitchFamily="34" charset="0"/>
                <a:cs typeface="Arial" panose="020B0604020202020204" pitchFamily="34" charset="0"/>
              </a:rPr>
              <a:t>Whether a person's sexual attraction is towards their own sex, the opposite sex or to both sexes. </a:t>
            </a:r>
          </a:p>
        </p:txBody>
      </p:sp>
      <p:graphicFrame>
        <p:nvGraphicFramePr>
          <p:cNvPr id="4" name="Table 3"/>
          <p:cNvGraphicFramePr>
            <a:graphicFrameLocks noGrp="1"/>
          </p:cNvGraphicFramePr>
          <p:nvPr>
            <p:extLst>
              <p:ext uri="{D42A27DB-BD31-4B8C-83A1-F6EECF244321}">
                <p14:modId xmlns:p14="http://schemas.microsoft.com/office/powerpoint/2010/main" val="2729124311"/>
              </p:ext>
            </p:extLst>
          </p:nvPr>
        </p:nvGraphicFramePr>
        <p:xfrm>
          <a:off x="1" y="610112"/>
          <a:ext cx="9144000" cy="6093568"/>
        </p:xfrm>
        <a:graphic>
          <a:graphicData uri="http://schemas.openxmlformats.org/drawingml/2006/table">
            <a:tbl>
              <a:tblPr firstRow="1" bandRow="1">
                <a:tableStyleId>{C083E6E3-FA7D-4D7B-A595-EF9225AFEA82}</a:tableStyleId>
              </a:tblPr>
              <a:tblGrid>
                <a:gridCol w="1152128">
                  <a:extLst>
                    <a:ext uri="{9D8B030D-6E8A-4147-A177-3AD203B41FA5}">
                      <a16:colId xmlns:a16="http://schemas.microsoft.com/office/drawing/2014/main" val="20000"/>
                    </a:ext>
                  </a:extLst>
                </a:gridCol>
                <a:gridCol w="2791147">
                  <a:extLst>
                    <a:ext uri="{9D8B030D-6E8A-4147-A177-3AD203B41FA5}">
                      <a16:colId xmlns:a16="http://schemas.microsoft.com/office/drawing/2014/main" val="20001"/>
                    </a:ext>
                  </a:extLst>
                </a:gridCol>
                <a:gridCol w="3156555">
                  <a:extLst>
                    <a:ext uri="{9D8B030D-6E8A-4147-A177-3AD203B41FA5}">
                      <a16:colId xmlns:a16="http://schemas.microsoft.com/office/drawing/2014/main" val="20002"/>
                    </a:ext>
                  </a:extLst>
                </a:gridCol>
                <a:gridCol w="2044170">
                  <a:extLst>
                    <a:ext uri="{9D8B030D-6E8A-4147-A177-3AD203B41FA5}">
                      <a16:colId xmlns:a16="http://schemas.microsoft.com/office/drawing/2014/main" val="20003"/>
                    </a:ext>
                  </a:extLst>
                </a:gridCol>
              </a:tblGrid>
              <a:tr h="202785">
                <a:tc>
                  <a:txBody>
                    <a:bodyPr/>
                    <a:lstStyle/>
                    <a:p>
                      <a:r>
                        <a:rPr lang="en-GB" sz="900" dirty="0">
                          <a:latin typeface="Arial" panose="020B0604020202020204" pitchFamily="34" charset="0"/>
                          <a:cs typeface="Arial" panose="020B0604020202020204" pitchFamily="34" charset="0"/>
                        </a:rPr>
                        <a:t>Who</a:t>
                      </a:r>
                    </a:p>
                  </a:txBody>
                  <a:tcPr/>
                </a:tc>
                <a:tc>
                  <a:txBody>
                    <a:bodyPr/>
                    <a:lstStyle/>
                    <a:p>
                      <a:r>
                        <a:rPr lang="en-GB" sz="900" dirty="0">
                          <a:latin typeface="Arial" panose="020B0604020202020204" pitchFamily="34" charset="0"/>
                          <a:cs typeface="Arial" panose="020B0604020202020204" pitchFamily="34" charset="0"/>
                        </a:rPr>
                        <a:t>What</a:t>
                      </a:r>
                    </a:p>
                  </a:txBody>
                  <a:tcPr/>
                </a:tc>
                <a:tc>
                  <a:txBody>
                    <a:bodyPr/>
                    <a:lstStyle/>
                    <a:p>
                      <a:r>
                        <a:rPr lang="en-GB" sz="900" dirty="0">
                          <a:latin typeface="Arial" panose="020B0604020202020204" pitchFamily="34" charset="0"/>
                          <a:cs typeface="Arial" panose="020B0604020202020204" pitchFamily="34" charset="0"/>
                        </a:rPr>
                        <a:t>Contact</a:t>
                      </a:r>
                    </a:p>
                  </a:txBody>
                  <a:tcPr/>
                </a:tc>
                <a:tc>
                  <a:txBody>
                    <a:bodyPr/>
                    <a:lstStyle/>
                    <a:p>
                      <a:r>
                        <a:rPr lang="en-GB" sz="900"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324456">
                <a:tc>
                  <a:txBody>
                    <a:bodyPr/>
                    <a:lstStyle/>
                    <a:p>
                      <a:r>
                        <a:rPr lang="en-GB" sz="900" dirty="0">
                          <a:latin typeface="Arial" panose="020B0604020202020204" pitchFamily="34" charset="0"/>
                          <a:cs typeface="Arial" panose="020B0604020202020204" pitchFamily="34" charset="0"/>
                        </a:rPr>
                        <a:t>BYOU  Support group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effectLst/>
                          <a:latin typeface="Arial" panose="020B0604020202020204" pitchFamily="34" charset="0"/>
                          <a:cs typeface="Arial" panose="020B0604020202020204" pitchFamily="34" charset="0"/>
                        </a:rPr>
                        <a:t>Action group that campaigns for positive change for young people who are  LGBTQ</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effectLst/>
                          <a:latin typeface="Arial" panose="020B0604020202020204" pitchFamily="34" charset="0"/>
                          <a:cs typeface="Arial" panose="020B0604020202020204" pitchFamily="34" charset="0"/>
                          <a:hlinkClick r:id="rId3"/>
                        </a:rPr>
                        <a:t>b.youproject@wigan.gov.uk</a:t>
                      </a:r>
                      <a:endParaRPr lang="en-GB" sz="900" dirty="0">
                        <a:effectLst/>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Weekly meetings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446127">
                <a:tc>
                  <a:txBody>
                    <a:bodyPr/>
                    <a:lstStyle/>
                    <a:p>
                      <a:r>
                        <a:rPr lang="en-GB" sz="900" dirty="0">
                          <a:solidFill>
                            <a:schemeClr val="tx1"/>
                          </a:solidFill>
                          <a:latin typeface="Arial" panose="020B0604020202020204" pitchFamily="34" charset="0"/>
                          <a:cs typeface="Arial" panose="020B0604020202020204" pitchFamily="34" charset="0"/>
                        </a:rPr>
                        <a:t>Wigan</a:t>
                      </a:r>
                      <a:r>
                        <a:rPr lang="en-GB" sz="900" baseline="0" dirty="0">
                          <a:solidFill>
                            <a:schemeClr val="tx1"/>
                          </a:solidFill>
                          <a:latin typeface="Arial" panose="020B0604020202020204" pitchFamily="34" charset="0"/>
                          <a:cs typeface="Arial" panose="020B0604020202020204" pitchFamily="34" charset="0"/>
                        </a:rPr>
                        <a:t> Pride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solidFill>
                            <a:schemeClr val="tx1"/>
                          </a:solidFill>
                          <a:latin typeface="Arial" panose="020B0604020202020204" pitchFamily="34" charset="0"/>
                          <a:cs typeface="Arial" panose="020B0604020202020204" pitchFamily="34" charset="0"/>
                        </a:rPr>
                        <a:t>Wigan Pride is our annual celebration of equality and diversity held in Wigan Town Centre. It is free and open to everyone of all ages.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solidFill>
                            <a:schemeClr val="tx1"/>
                          </a:solidFill>
                          <a:latin typeface="Arial" panose="020B0604020202020204" pitchFamily="34" charset="0"/>
                          <a:cs typeface="Arial" panose="020B0604020202020204" pitchFamily="34" charset="0"/>
                        </a:rPr>
                        <a:t>Scott</a:t>
                      </a:r>
                      <a:r>
                        <a:rPr lang="en-GB" sz="900" baseline="0" dirty="0">
                          <a:solidFill>
                            <a:schemeClr val="tx1"/>
                          </a:solidFill>
                          <a:latin typeface="Arial" panose="020B0604020202020204" pitchFamily="34" charset="0"/>
                          <a:cs typeface="Arial" panose="020B0604020202020204" pitchFamily="34" charset="0"/>
                        </a:rPr>
                        <a:t> William </a:t>
                      </a:r>
                    </a:p>
                    <a:p>
                      <a:r>
                        <a:rPr lang="en-GB" sz="900" dirty="0">
                          <a:solidFill>
                            <a:srgbClr val="FF0000"/>
                          </a:solidFill>
                          <a:latin typeface="Arial" panose="020B0604020202020204" pitchFamily="34" charset="0"/>
                          <a:cs typeface="Arial" panose="020B0604020202020204" pitchFamily="34" charset="0"/>
                          <a:hlinkClick r:id="rId4"/>
                        </a:rPr>
                        <a:t>Scott.Williams@wigan.gov.uk</a:t>
                      </a:r>
                      <a:r>
                        <a:rPr lang="en-GB" sz="900" dirty="0">
                          <a:solidFill>
                            <a:srgbClr val="FF0000"/>
                          </a:solidFill>
                          <a:latin typeface="Arial" panose="020B0604020202020204" pitchFamily="34" charset="0"/>
                          <a:cs typeface="Arial" panose="020B0604020202020204" pitchFamily="34" charset="0"/>
                        </a:rPr>
                        <a:t> </a:t>
                      </a:r>
                    </a:p>
                    <a:p>
                      <a:r>
                        <a:rPr lang="en-GB" sz="900" b="0" dirty="0">
                          <a:solidFill>
                            <a:srgbClr val="FF0000"/>
                          </a:solidFill>
                          <a:latin typeface="Arial" panose="020B0604020202020204" pitchFamily="34" charset="0"/>
                          <a:cs typeface="Arial" panose="020B0604020202020204" pitchFamily="34" charset="0"/>
                          <a:hlinkClick r:id="rId5"/>
                        </a:rPr>
                        <a:t>https://www.communitybook.org/organisation/655</a:t>
                      </a:r>
                      <a:r>
                        <a:rPr lang="en-GB" sz="900" b="0" dirty="0">
                          <a:solidFill>
                            <a:srgbClr val="FF0000"/>
                          </a:solidFill>
                          <a:latin typeface="Arial" panose="020B0604020202020204" pitchFamily="34" charset="0"/>
                          <a:cs typeface="Arial" panose="020B0604020202020204" pitchFamily="34" charset="0"/>
                        </a:rPr>
                        <a:t>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August</a:t>
                      </a:r>
                      <a:r>
                        <a:rPr lang="en-GB" sz="900" b="0" baseline="0" dirty="0">
                          <a:solidFill>
                            <a:srgbClr val="FF0000"/>
                          </a:solidFill>
                          <a:latin typeface="Arial" panose="020B0604020202020204" pitchFamily="34" charset="0"/>
                          <a:cs typeface="Arial" panose="020B0604020202020204" pitchFamily="34" charset="0"/>
                        </a:rPr>
                        <a:t> </a:t>
                      </a:r>
                      <a:endParaRPr lang="en-GB" sz="900" b="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446127">
                <a:tc>
                  <a:txBody>
                    <a:bodyPr/>
                    <a:lstStyle/>
                    <a:p>
                      <a:r>
                        <a:rPr lang="en-GB" sz="900" dirty="0">
                          <a:effectLst/>
                          <a:latin typeface="Arial" panose="020B0604020202020204" pitchFamily="34" charset="0"/>
                          <a:cs typeface="Arial" panose="020B0604020202020204" pitchFamily="34" charset="0"/>
                        </a:rPr>
                        <a:t>Proud Trust</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effectLst/>
                          <a:latin typeface="Arial" panose="020B0604020202020204" pitchFamily="34" charset="0"/>
                          <a:cs typeface="Arial" panose="020B0604020202020204" pitchFamily="34" charset="0"/>
                        </a:rPr>
                        <a:t>The latest news and information for young LGBTQ people. Advice on coming out and advice for adults.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hlinkClick r:id="rId6"/>
                        </a:rPr>
                        <a:t>http://www.lgbtconsortium.org.uk/directory/proud-trust</a:t>
                      </a:r>
                      <a:r>
                        <a:rPr lang="en-GB" sz="900" dirty="0">
                          <a:latin typeface="Arial" panose="020B0604020202020204" pitchFamily="34" charset="0"/>
                          <a:cs typeface="Arial" panose="020B0604020202020204" pitchFamily="34" charset="0"/>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Online Support</a:t>
                      </a:r>
                      <a:r>
                        <a:rPr lang="en-GB" sz="900" baseline="0"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7 days a week</a:t>
                      </a:r>
                    </a:p>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567798">
                <a:tc>
                  <a:txBody>
                    <a:bodyPr/>
                    <a:lstStyle/>
                    <a:p>
                      <a:r>
                        <a:rPr lang="en-GB" sz="900" dirty="0">
                          <a:latin typeface="Arial" panose="020B0604020202020204" pitchFamily="34" charset="0"/>
                          <a:cs typeface="Arial" panose="020B0604020202020204" pitchFamily="34" charset="0"/>
                        </a:rPr>
                        <a:t>BYOU+</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effectLst/>
                          <a:latin typeface="Arial" panose="020B0604020202020204" pitchFamily="34" charset="0"/>
                          <a:cs typeface="Arial" panose="020B0604020202020204" pitchFamily="34" charset="0"/>
                        </a:rPr>
                        <a:t>LGBTQ Support Group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Zack Bretherton </a:t>
                      </a:r>
                    </a:p>
                    <a:p>
                      <a:r>
                        <a:rPr lang="en-GB" sz="900" dirty="0">
                          <a:latin typeface="Arial" panose="020B0604020202020204" pitchFamily="34" charset="0"/>
                          <a:cs typeface="Arial" panose="020B0604020202020204" pitchFamily="34" charset="0"/>
                          <a:hlinkClick r:id="rId7"/>
                        </a:rPr>
                        <a:t>byoupluswigan@gmail.com</a:t>
                      </a:r>
                      <a:r>
                        <a:rPr lang="en-GB" sz="900" dirty="0">
                          <a:latin typeface="Arial" panose="020B0604020202020204" pitchFamily="34" charset="0"/>
                          <a:cs typeface="Arial" panose="020B0604020202020204" pitchFamily="34" charset="0"/>
                        </a:rPr>
                        <a:t> </a:t>
                      </a:r>
                    </a:p>
                    <a:p>
                      <a:r>
                        <a:rPr lang="en-GB" sz="900" kern="1200" dirty="0">
                          <a:effectLst/>
                          <a:latin typeface="Arial" panose="020B0604020202020204" pitchFamily="34" charset="0"/>
                          <a:cs typeface="Arial" panose="020B0604020202020204" pitchFamily="34" charset="0"/>
                        </a:rPr>
                        <a:t>Phone</a:t>
                      </a:r>
                      <a:r>
                        <a:rPr lang="en-GB" sz="900" kern="1200" baseline="0" dirty="0">
                          <a:effectLst/>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07399566180  </a:t>
                      </a:r>
                    </a:p>
                    <a:p>
                      <a:r>
                        <a:rPr lang="en-GB" sz="900" b="0" kern="1200" dirty="0">
                          <a:solidFill>
                            <a:schemeClr val="tx1"/>
                          </a:solidFill>
                          <a:effectLst/>
                          <a:latin typeface="Arial" panose="020B0604020202020204" pitchFamily="34" charset="0"/>
                          <a:cs typeface="Arial" panose="020B0604020202020204" pitchFamily="34" charset="0"/>
                          <a:hlinkClick r:id="rId8"/>
                        </a:rPr>
                        <a:t>https://www.communitybook.org/organisation/292</a:t>
                      </a:r>
                      <a:r>
                        <a:rPr lang="en-GB" sz="900" b="0" kern="1200" dirty="0">
                          <a:solidFill>
                            <a:schemeClr val="tx1"/>
                          </a:solidFill>
                          <a:effectLst/>
                          <a:latin typeface="Arial" panose="020B0604020202020204" pitchFamily="34" charset="0"/>
                          <a:cs typeface="Arial" panose="020B0604020202020204" pitchFamily="34" charset="0"/>
                        </a:rPr>
                        <a:t> </a:t>
                      </a:r>
                    </a:p>
                  </a:txBody>
                  <a:tcPr/>
                </a:tc>
                <a:tc>
                  <a:txBody>
                    <a:bodyPr/>
                    <a:lstStyle/>
                    <a:p>
                      <a:r>
                        <a:rPr lang="en-GB" sz="900" dirty="0">
                          <a:latin typeface="Arial" panose="020B0604020202020204" pitchFamily="34" charset="0"/>
                          <a:cs typeface="Arial" panose="020B0604020202020204" pitchFamily="34" charset="0"/>
                        </a:rPr>
                        <a:t>Weekly</a:t>
                      </a:r>
                      <a:r>
                        <a:rPr lang="en-GB" sz="900" baseline="0" dirty="0">
                          <a:latin typeface="Arial" panose="020B0604020202020204" pitchFamily="34" charset="0"/>
                          <a:cs typeface="Arial" panose="020B0604020202020204" pitchFamily="34" charset="0"/>
                        </a:rPr>
                        <a:t> Meetings at The Old Courts </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446127">
                <a:tc>
                  <a:txBody>
                    <a:bodyPr/>
                    <a:lstStyle/>
                    <a:p>
                      <a:r>
                        <a:rPr lang="en-GB" sz="900" dirty="0">
                          <a:latin typeface="Arial" panose="020B0604020202020204" pitchFamily="34" charset="0"/>
                          <a:cs typeface="Arial" panose="020B0604020202020204" pitchFamily="34" charset="0"/>
                        </a:rPr>
                        <a:t>LGBT Foundation</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LGBT Support Information </a:t>
                      </a:r>
                    </a:p>
                  </a:txBody>
                  <a:tcPr/>
                </a:tc>
                <a:tc>
                  <a:txBody>
                    <a:bodyPr/>
                    <a:lstStyle/>
                    <a:p>
                      <a:r>
                        <a:rPr lang="en-GB" sz="900" baseline="0" dirty="0">
                          <a:latin typeface="Arial" panose="020B0604020202020204" pitchFamily="34" charset="0"/>
                          <a:cs typeface="Arial" panose="020B0604020202020204" pitchFamily="34" charset="0"/>
                        </a:rPr>
                        <a:t>Email: </a:t>
                      </a:r>
                      <a:r>
                        <a:rPr lang="en-GB" sz="900" dirty="0">
                          <a:latin typeface="Arial" panose="020B0604020202020204" pitchFamily="34" charset="0"/>
                          <a:cs typeface="Arial" panose="020B0604020202020204" pitchFamily="34" charset="0"/>
                          <a:hlinkClick r:id="rId9"/>
                        </a:rPr>
                        <a:t>james.huyton@manchesterbbo.co.uk</a:t>
                      </a:r>
                      <a:endParaRPr lang="en-GB" sz="900" dirty="0">
                        <a:latin typeface="Arial" panose="020B0604020202020204" pitchFamily="34" charset="0"/>
                        <a:cs typeface="Arial" panose="020B0604020202020204" pitchFamily="34" charset="0"/>
                      </a:endParaRPr>
                    </a:p>
                    <a:p>
                      <a:r>
                        <a:rPr lang="en-GB" sz="900" baseline="0" dirty="0">
                          <a:latin typeface="Arial" panose="020B0604020202020204" pitchFamily="34" charset="0"/>
                          <a:cs typeface="Arial" panose="020B0604020202020204" pitchFamily="34" charset="0"/>
                        </a:rPr>
                        <a:t>Phone: </a:t>
                      </a:r>
                      <a:r>
                        <a:rPr lang="en-GB" sz="900" dirty="0">
                          <a:latin typeface="Arial" panose="020B0604020202020204" pitchFamily="34" charset="0"/>
                          <a:cs typeface="Arial" panose="020B0604020202020204" pitchFamily="34" charset="0"/>
                        </a:rPr>
                        <a:t>0345 3 30 30 30</a:t>
                      </a:r>
                    </a:p>
                    <a:p>
                      <a:r>
                        <a:rPr lang="en-GB" sz="900" dirty="0">
                          <a:latin typeface="Arial" panose="020B0604020202020204" pitchFamily="34" charset="0"/>
                          <a:cs typeface="Arial" panose="020B0604020202020204" pitchFamily="34" charset="0"/>
                          <a:hlinkClick r:id="rId10"/>
                        </a:rPr>
                        <a:t>https://www.communitybook.org/organisation/575</a:t>
                      </a:r>
                      <a:r>
                        <a:rPr lang="en-GB" sz="900" dirty="0">
                          <a:latin typeface="Arial" panose="020B0604020202020204" pitchFamily="34" charset="0"/>
                          <a:cs typeface="Arial" panose="020B0604020202020204" pitchFamily="34" charset="0"/>
                        </a:rPr>
                        <a:t> </a:t>
                      </a:r>
                    </a:p>
                  </a:txBody>
                  <a:tcPr/>
                </a:tc>
                <a:tc>
                  <a:txBody>
                    <a:bodyPr/>
                    <a:lstStyle/>
                    <a:p>
                      <a:r>
                        <a:rPr lang="en-GB" sz="900" dirty="0"/>
                        <a:t>40C Warrington Road</a:t>
                      </a:r>
                    </a:p>
                    <a:p>
                      <a:r>
                        <a:rPr lang="en-GB" sz="900" dirty="0"/>
                        <a:t>Wigan</a:t>
                      </a:r>
                    </a:p>
                    <a:p>
                      <a:r>
                        <a:rPr lang="en-GB" sz="900" dirty="0"/>
                        <a:t>WN1 3RT</a:t>
                      </a:r>
                    </a:p>
                  </a:txBody>
                  <a:tcPr/>
                </a:tc>
                <a:extLst>
                  <a:ext uri="{0D108BD9-81ED-4DB2-BD59-A6C34878D82A}">
                    <a16:rowId xmlns:a16="http://schemas.microsoft.com/office/drawing/2014/main" val="10005"/>
                  </a:ext>
                </a:extLst>
              </a:tr>
              <a:tr h="579744">
                <a:tc>
                  <a:txBody>
                    <a:bodyPr/>
                    <a:lstStyle/>
                    <a:p>
                      <a:r>
                        <a:rPr lang="en-GB" sz="900" dirty="0">
                          <a:solidFill>
                            <a:schemeClr val="tx1"/>
                          </a:solidFill>
                          <a:latin typeface="Arial" panose="020B0604020202020204" pitchFamily="34" charset="0"/>
                          <a:cs typeface="Arial" panose="020B0604020202020204" pitchFamily="34" charset="0"/>
                        </a:rPr>
                        <a:t>AEM Counselling</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anose="020B0604020202020204" pitchFamily="34" charset="0"/>
                          <a:ea typeface="+mn-ea"/>
                          <a:cs typeface="Arial" panose="020B0604020202020204" pitchFamily="34" charset="0"/>
                        </a:rPr>
                        <a:t>AEM Counselling offer individual and couples Counselling in Ashton in Makerfield. Working with all ages from 16 plus to the elderly, all genders, all religions and belief systems.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solidFill>
                            <a:srgbClr val="FF0000"/>
                          </a:solidFill>
                          <a:latin typeface="Arial" panose="020B0604020202020204" pitchFamily="34" charset="0"/>
                          <a:cs typeface="Arial" panose="020B0604020202020204" pitchFamily="34" charset="0"/>
                          <a:hlinkClick r:id="rId11"/>
                        </a:rPr>
                        <a:t>alisonmatthews27@msn.com</a:t>
                      </a:r>
                      <a:r>
                        <a:rPr lang="en-GB" sz="900" dirty="0">
                          <a:solidFill>
                            <a:srgbClr val="FF0000"/>
                          </a:solidFill>
                          <a:latin typeface="Arial" panose="020B0604020202020204" pitchFamily="34" charset="0"/>
                          <a:cs typeface="Arial" panose="020B0604020202020204" pitchFamily="34" charset="0"/>
                        </a:rPr>
                        <a:t> </a:t>
                      </a:r>
                    </a:p>
                    <a:p>
                      <a:r>
                        <a:rPr lang="en-GB" sz="900" kern="1200" dirty="0">
                          <a:solidFill>
                            <a:schemeClr val="tx1"/>
                          </a:solidFill>
                          <a:effectLst/>
                          <a:latin typeface="Arial" panose="020B0604020202020204" pitchFamily="34" charset="0"/>
                          <a:ea typeface="+mn-ea"/>
                          <a:cs typeface="Arial" panose="020B0604020202020204" pitchFamily="34" charset="0"/>
                        </a:rPr>
                        <a:t>Facebook or Twitter as AEM Counselling  </a:t>
                      </a:r>
                    </a:p>
                    <a:p>
                      <a:r>
                        <a:rPr lang="en-GB" sz="900" kern="1200" dirty="0">
                          <a:solidFill>
                            <a:schemeClr val="tx1"/>
                          </a:solidFill>
                          <a:effectLst/>
                          <a:latin typeface="Arial" panose="020B0604020202020204" pitchFamily="34" charset="0"/>
                          <a:ea typeface="+mn-ea"/>
                          <a:cs typeface="Arial" panose="020B0604020202020204" pitchFamily="34" charset="0"/>
                        </a:rPr>
                        <a:t>Phone: 07909399781 Community Book: </a:t>
                      </a:r>
                      <a:r>
                        <a:rPr lang="en-GB" sz="900" kern="1200" dirty="0">
                          <a:solidFill>
                            <a:srgbClr val="FF0000"/>
                          </a:solidFill>
                          <a:effectLst/>
                          <a:latin typeface="Arial" panose="020B0604020202020204" pitchFamily="34" charset="0"/>
                          <a:ea typeface="+mn-ea"/>
                          <a:cs typeface="Arial" panose="020B0604020202020204" pitchFamily="34" charset="0"/>
                          <a:hlinkClick r:id="rId12"/>
                        </a:rPr>
                        <a:t>https://www.communitybook.org/organisation/501</a:t>
                      </a:r>
                      <a:endParaRPr lang="en-GB" sz="900" dirty="0">
                        <a:solidFill>
                          <a:srgbClr val="FF0000"/>
                        </a:solidFill>
                        <a:latin typeface="Arial" panose="020B0604020202020204" pitchFamily="34" charset="0"/>
                        <a:cs typeface="Arial" panose="020B0604020202020204" pitchFamily="34" charset="0"/>
                      </a:endParaRPr>
                    </a:p>
                  </a:txBody>
                  <a:tcPr/>
                </a:tc>
                <a:tc>
                  <a:txBody>
                    <a:bodyPr/>
                    <a:lstStyle/>
                    <a:p>
                      <a:r>
                        <a:rPr lang="en-GB" sz="900" dirty="0">
                          <a:solidFill>
                            <a:schemeClr val="tx1"/>
                          </a:solidFill>
                          <a:latin typeface="Arial" panose="020B0604020202020204" pitchFamily="34" charset="0"/>
                          <a:cs typeface="Arial" panose="020B0604020202020204" pitchFamily="34" charset="0"/>
                        </a:rPr>
                        <a:t>Open Monday to Friday 9am to 8 30 pm. Saturday morning 9 am to 12 30 pm.</a:t>
                      </a:r>
                      <a:r>
                        <a:rPr lang="en-GB" sz="900" baseline="0" dirty="0">
                          <a:solidFill>
                            <a:schemeClr val="tx1"/>
                          </a:solidFill>
                          <a:latin typeface="Arial" panose="020B0604020202020204" pitchFamily="34" charset="0"/>
                          <a:cs typeface="Arial" panose="020B0604020202020204" pitchFamily="34" charset="0"/>
                        </a:rPr>
                        <a:t> </a:t>
                      </a:r>
                      <a:r>
                        <a:rPr lang="en-GB" sz="900" dirty="0">
                          <a:solidFill>
                            <a:schemeClr val="tx1"/>
                          </a:solidFill>
                          <a:latin typeface="Arial" panose="020B0604020202020204" pitchFamily="34" charset="0"/>
                          <a:cs typeface="Arial" panose="020B0604020202020204" pitchFamily="34" charset="0"/>
                        </a:rPr>
                        <a:t>73 Tatton Drive </a:t>
                      </a:r>
                    </a:p>
                    <a:p>
                      <a:r>
                        <a:rPr lang="en-GB" sz="900" dirty="0">
                          <a:solidFill>
                            <a:schemeClr val="tx1"/>
                          </a:solidFill>
                          <a:latin typeface="Arial" panose="020B0604020202020204" pitchFamily="34" charset="0"/>
                          <a:cs typeface="Arial" panose="020B0604020202020204" pitchFamily="34" charset="0"/>
                        </a:rPr>
                        <a:t>Ashton in Makerfield , WN4 9UA</a:t>
                      </a:r>
                    </a:p>
                  </a:txBody>
                  <a:tcPr/>
                </a:tc>
                <a:extLst>
                  <a:ext uri="{0D108BD9-81ED-4DB2-BD59-A6C34878D82A}">
                    <a16:rowId xmlns:a16="http://schemas.microsoft.com/office/drawing/2014/main" val="10006"/>
                  </a:ext>
                </a:extLst>
              </a:tr>
              <a:tr h="378568">
                <a:tc>
                  <a:txBody>
                    <a:bodyPr/>
                    <a:lstStyle/>
                    <a:p>
                      <a:r>
                        <a:rPr lang="en-GB" sz="900" b="0" dirty="0">
                          <a:solidFill>
                            <a:schemeClr val="tx1"/>
                          </a:solidFill>
                          <a:latin typeface="Arial" panose="020B0604020202020204" pitchFamily="34" charset="0"/>
                          <a:cs typeface="Arial" panose="020B0604020202020204" pitchFamily="34" charset="0"/>
                        </a:rPr>
                        <a:t>Stonewall</a:t>
                      </a:r>
                    </a:p>
                  </a:txBody>
                  <a:tcPr/>
                </a:tc>
                <a:tc>
                  <a:txBody>
                    <a:bodyPr/>
                    <a:lstStyle/>
                    <a:p>
                      <a:r>
                        <a:rPr lang="en-GB" sz="900" b="0" dirty="0">
                          <a:solidFill>
                            <a:schemeClr val="tx1"/>
                          </a:solidFill>
                          <a:latin typeface="Arial" panose="020B0604020202020204" pitchFamily="34" charset="0"/>
                          <a:cs typeface="Arial" panose="020B0604020202020204" pitchFamily="34" charset="0"/>
                        </a:rPr>
                        <a:t>National</a:t>
                      </a:r>
                      <a:r>
                        <a:rPr lang="en-GB" sz="900" b="0" baseline="0" dirty="0">
                          <a:solidFill>
                            <a:schemeClr val="tx1"/>
                          </a:solidFill>
                          <a:latin typeface="Arial" panose="020B0604020202020204" pitchFamily="34" charset="0"/>
                          <a:cs typeface="Arial" panose="020B0604020202020204" pitchFamily="34" charset="0"/>
                        </a:rPr>
                        <a:t> charity that provides help, advice and signposts people to various event/ groups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Web:</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hlinkClick r:id="rId13"/>
                        </a:rPr>
                        <a:t>https://www.stonewall.org.uk/help-advice/whats-my-area</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61080045"/>
                  </a:ext>
                </a:extLst>
              </a:tr>
              <a:tr h="689469">
                <a:tc>
                  <a:txBody>
                    <a:bodyPr/>
                    <a:lstStyle/>
                    <a:p>
                      <a:r>
                        <a:rPr lang="en-GB" sz="900" b="0" dirty="0" err="1">
                          <a:solidFill>
                            <a:schemeClr val="tx1"/>
                          </a:solidFill>
                          <a:effectLst/>
                          <a:latin typeface="Arial" panose="020B0604020202020204" pitchFamily="34" charset="0"/>
                          <a:cs typeface="Arial" panose="020B0604020202020204" pitchFamily="34" charset="0"/>
                        </a:rPr>
                        <a:t>Biphoria</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BiPhoria is a social/support group for bisexual people ages 18+.</a:t>
                      </a:r>
                    </a:p>
                    <a:p>
                      <a:r>
                        <a:rPr lang="en-GB" sz="900" kern="1200" dirty="0">
                          <a:solidFill>
                            <a:schemeClr val="tx1"/>
                          </a:solidFill>
                          <a:effectLst/>
                          <a:latin typeface="Arial" panose="020B0604020202020204" pitchFamily="34" charset="0"/>
                          <a:ea typeface="+mn-ea"/>
                          <a:cs typeface="Arial" panose="020B0604020202020204" pitchFamily="34" charset="0"/>
                        </a:rPr>
                        <a:t>As the UK's oldest bisexual project, it also offers speakers, conducts research and publishes resources.</a:t>
                      </a:r>
                    </a:p>
                  </a:txBody>
                  <a:tcPr/>
                </a:tc>
                <a:tc>
                  <a:txBody>
                    <a:bodyPr/>
                    <a:lstStyle/>
                    <a:p>
                      <a:r>
                        <a:rPr lang="en-GB" sz="900" b="0" dirty="0">
                          <a:solidFill>
                            <a:schemeClr val="tx1"/>
                          </a:solidFill>
                          <a:latin typeface="Arial" panose="020B0604020202020204" pitchFamily="34" charset="0"/>
                          <a:cs typeface="Arial" panose="020B0604020202020204" pitchFamily="34" charset="0"/>
                        </a:rPr>
                        <a:t>Email: </a:t>
                      </a:r>
                      <a:r>
                        <a:rPr lang="en-GB" sz="900" b="0" dirty="0">
                          <a:solidFill>
                            <a:srgbClr val="FF0000"/>
                          </a:solidFill>
                          <a:latin typeface="Arial" panose="020B0604020202020204" pitchFamily="34" charset="0"/>
                          <a:cs typeface="Arial" panose="020B0604020202020204" pitchFamily="34" charset="0"/>
                          <a:hlinkClick r:id="rId14"/>
                        </a:rPr>
                        <a:t>mail@biphoria.org.uk</a:t>
                      </a:r>
                      <a:r>
                        <a:rPr lang="en-GB" sz="900" b="0" dirty="0">
                          <a:solidFill>
                            <a:srgbClr val="FF0000"/>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rPr>
                        <a:t>Web</a:t>
                      </a:r>
                      <a:r>
                        <a:rPr lang="en-GB" sz="900" b="0" dirty="0">
                          <a:solidFill>
                            <a:srgbClr val="FF0000"/>
                          </a:solidFill>
                          <a:latin typeface="Arial" panose="020B0604020202020204" pitchFamily="34" charset="0"/>
                          <a:cs typeface="Arial" panose="020B0604020202020204" pitchFamily="34" charset="0"/>
                        </a:rPr>
                        <a:t> </a:t>
                      </a:r>
                      <a:r>
                        <a:rPr lang="en-GB" sz="900" b="0" dirty="0">
                          <a:solidFill>
                            <a:srgbClr val="FF0000"/>
                          </a:solidFill>
                          <a:latin typeface="Arial" panose="020B0604020202020204" pitchFamily="34" charset="0"/>
                          <a:cs typeface="Arial" panose="020B0604020202020204" pitchFamily="34" charset="0"/>
                          <a:hlinkClick r:id="rId15"/>
                        </a:rPr>
                        <a:t>https://www.biphoria.org.uk/</a:t>
                      </a:r>
                      <a:r>
                        <a:rPr lang="en-GB" sz="900" b="0" dirty="0">
                          <a:solidFill>
                            <a:srgbClr val="FF0000"/>
                          </a:solidFill>
                          <a:latin typeface="Arial" panose="020B0604020202020204" pitchFamily="34" charset="0"/>
                          <a:cs typeface="Arial" panose="020B0604020202020204" pitchFamily="34" charset="0"/>
                        </a:rPr>
                        <a:t> </a:t>
                      </a: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Main social/support meetings are at 7.30pm at the LGBT Foundation, 5 Richmond St Manchester M1 3HF.</a:t>
                      </a:r>
                    </a:p>
                  </a:txBody>
                  <a:tcPr/>
                </a:tc>
                <a:extLst>
                  <a:ext uri="{0D108BD9-81ED-4DB2-BD59-A6C34878D82A}">
                    <a16:rowId xmlns:a16="http://schemas.microsoft.com/office/drawing/2014/main" val="3722360126"/>
                  </a:ext>
                </a:extLst>
              </a:tr>
              <a:tr h="541463">
                <a:tc>
                  <a:txBody>
                    <a:bodyPr/>
                    <a:lstStyle/>
                    <a:p>
                      <a:r>
                        <a:rPr lang="en-GB" sz="900" b="0" dirty="0">
                          <a:solidFill>
                            <a:schemeClr val="tx1"/>
                          </a:solidFill>
                          <a:effectLst/>
                          <a:latin typeface="Arial" panose="020B0604020202020204" pitchFamily="34" charset="0"/>
                          <a:cs typeface="Arial" panose="020B0604020202020204" pitchFamily="34" charset="0"/>
                        </a:rPr>
                        <a:t>Lesbian Immigration Support Group (LISG) Manchester</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A group of women in Greater Manchester who are lesbian and bisexual asylum seekers and refugees and their supporters.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hlinkClick r:id="rId16"/>
                        </a:rPr>
                        <a:t>lisg.manchester@yahoo.co.uk</a:t>
                      </a:r>
                      <a:r>
                        <a:rPr lang="en-GB" sz="900" b="0" dirty="0">
                          <a:solidFill>
                            <a:schemeClr val="tx1"/>
                          </a:solidFill>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hlinkClick r:id="rId17"/>
                        </a:rPr>
                        <a:t>http://lesbianimmigrationsupportgroup.blogspot.com/</a:t>
                      </a:r>
                      <a:r>
                        <a:rPr lang="en-GB" sz="900" b="0" dirty="0">
                          <a:solidFill>
                            <a:schemeClr val="tx1"/>
                          </a:solidFill>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Phone: 07503351922</a:t>
                      </a: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Manchester</a:t>
                      </a:r>
                    </a:p>
                    <a:p>
                      <a:r>
                        <a:rPr lang="en-GB" sz="900" b="0" dirty="0">
                          <a:solidFill>
                            <a:schemeClr val="tx1"/>
                          </a:solidFill>
                          <a:effectLst/>
                          <a:latin typeface="Arial" panose="020B0604020202020204" pitchFamily="34" charset="0"/>
                          <a:cs typeface="Arial" panose="020B0604020202020204" pitchFamily="34" charset="0"/>
                        </a:rPr>
                        <a:t>M1 3HF</a:t>
                      </a:r>
                    </a:p>
                  </a:txBody>
                  <a:tcPr/>
                </a:tc>
                <a:extLst>
                  <a:ext uri="{0D108BD9-81ED-4DB2-BD59-A6C34878D82A}">
                    <a16:rowId xmlns:a16="http://schemas.microsoft.com/office/drawing/2014/main" val="3247808999"/>
                  </a:ext>
                </a:extLst>
              </a:tr>
              <a:tr h="811140">
                <a:tc>
                  <a:txBody>
                    <a:bodyPr/>
                    <a:lstStyle/>
                    <a:p>
                      <a:r>
                        <a:rPr lang="en-GB" sz="900" b="0" dirty="0">
                          <a:solidFill>
                            <a:schemeClr val="tx1"/>
                          </a:solidFill>
                          <a:effectLst/>
                          <a:latin typeface="Arial" panose="020B0604020202020204" pitchFamily="34" charset="0"/>
                          <a:cs typeface="Arial" panose="020B0604020202020204" pitchFamily="34" charset="0"/>
                        </a:rPr>
                        <a:t>African Rainbow Family (ARF)</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African Rainbow Family provides support for Lesbian, Gay, Bisexual, Transgender and Queer (LGBTIQ) People of African Heritage including Refugees and wider Black and Asian Minority Ethnic Group</a:t>
                      </a:r>
                      <a:br>
                        <a:rPr lang="en-GB" sz="900" kern="1200" dirty="0">
                          <a:solidFill>
                            <a:schemeClr val="tx1"/>
                          </a:solidFill>
                          <a:effectLst/>
                          <a:latin typeface="Arial" panose="020B0604020202020204" pitchFamily="34" charset="0"/>
                          <a:ea typeface="+mn-ea"/>
                          <a:cs typeface="Arial" panose="020B0604020202020204" pitchFamily="34" charset="0"/>
                        </a:rPr>
                      </a:b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Email: </a:t>
                      </a:r>
                      <a:r>
                        <a:rPr lang="en-GB" sz="900" b="0" dirty="0">
                          <a:solidFill>
                            <a:srgbClr val="FF0000"/>
                          </a:solidFill>
                          <a:latin typeface="Arial" panose="020B0604020202020204" pitchFamily="34" charset="0"/>
                          <a:cs typeface="Arial" panose="020B0604020202020204" pitchFamily="34" charset="0"/>
                          <a:hlinkClick r:id="rId18"/>
                        </a:rPr>
                        <a:t>info@africanrainbowfamily.org</a:t>
                      </a:r>
                      <a:endParaRPr lang="en-GB" sz="900" b="0" dirty="0">
                        <a:solidFill>
                          <a:srgbClr val="FF0000"/>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Web: </a:t>
                      </a:r>
                      <a:r>
                        <a:rPr lang="en-GB" sz="900" b="0" dirty="0">
                          <a:solidFill>
                            <a:srgbClr val="FF0000"/>
                          </a:solidFill>
                          <a:latin typeface="Arial" panose="020B0604020202020204" pitchFamily="34" charset="0"/>
                          <a:cs typeface="Arial" panose="020B0604020202020204" pitchFamily="34" charset="0"/>
                          <a:hlinkClick r:id="rId19"/>
                        </a:rPr>
                        <a:t>https://africanrainbowfamily.org/</a:t>
                      </a:r>
                      <a:endParaRPr lang="en-GB" sz="900" b="0" dirty="0">
                        <a:solidFill>
                          <a:srgbClr val="FF0000"/>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Phone:</a:t>
                      </a:r>
                      <a:r>
                        <a:rPr lang="en-GB" sz="900" b="0" baseline="0" dirty="0">
                          <a:solidFill>
                            <a:schemeClr val="tx1"/>
                          </a:solidFill>
                          <a:latin typeface="Arial" panose="020B0604020202020204" pitchFamily="34" charset="0"/>
                          <a:cs typeface="Arial" panose="020B0604020202020204" pitchFamily="34" charset="0"/>
                        </a:rPr>
                        <a:t> </a:t>
                      </a:r>
                      <a:r>
                        <a:rPr lang="en-GB" sz="900" kern="1200" dirty="0">
                          <a:solidFill>
                            <a:schemeClr val="tx1"/>
                          </a:solidFill>
                          <a:effectLst/>
                          <a:latin typeface="Arial" panose="020B0604020202020204" pitchFamily="34" charset="0"/>
                          <a:ea typeface="+mn-ea"/>
                          <a:cs typeface="Arial" panose="020B0604020202020204" pitchFamily="34" charset="0"/>
                        </a:rPr>
                        <a:t>07711285567</a:t>
                      </a:r>
                      <a:r>
                        <a:rPr lang="en-GB" sz="900" b="0" dirty="0">
                          <a:solidFill>
                            <a:schemeClr val="tx1"/>
                          </a:solidFill>
                          <a:latin typeface="Arial" panose="020B0604020202020204" pitchFamily="34" charset="0"/>
                          <a:cs typeface="Arial" panose="020B0604020202020204" pitchFamily="34" charset="0"/>
                        </a:rPr>
                        <a:t>  (Must call before attending</a:t>
                      </a:r>
                      <a:r>
                        <a:rPr lang="en-GB" sz="900" b="0" baseline="0" dirty="0">
                          <a:solidFill>
                            <a:schemeClr val="tx1"/>
                          </a:solidFill>
                          <a:latin typeface="Arial" panose="020B0604020202020204" pitchFamily="34" charset="0"/>
                          <a:cs typeface="Arial" panose="020B0604020202020204" pitchFamily="34" charset="0"/>
                        </a:rPr>
                        <a:t> a meeting for the first time)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Meet in Manchester on the last Friday of every month at the LGBT foundation, 5 Richmond Street Manchester M1 3HF.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27140218"/>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8028384" y="52803"/>
            <a:ext cx="837133" cy="43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254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799184" y="70486"/>
            <a:ext cx="48965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92D050"/>
                </a:solidFill>
              </a:rPr>
              <a:t>Pregnancy and Maternity </a:t>
            </a:r>
          </a:p>
        </p:txBody>
      </p:sp>
      <p:graphicFrame>
        <p:nvGraphicFramePr>
          <p:cNvPr id="4" name="Table 3"/>
          <p:cNvGraphicFramePr>
            <a:graphicFrameLocks noGrp="1"/>
          </p:cNvGraphicFramePr>
          <p:nvPr>
            <p:extLst>
              <p:ext uri="{D42A27DB-BD31-4B8C-83A1-F6EECF244321}">
                <p14:modId xmlns:p14="http://schemas.microsoft.com/office/powerpoint/2010/main" val="980602740"/>
              </p:ext>
            </p:extLst>
          </p:nvPr>
        </p:nvGraphicFramePr>
        <p:xfrm>
          <a:off x="0" y="620688"/>
          <a:ext cx="9144000" cy="4663706"/>
        </p:xfrm>
        <a:graphic>
          <a:graphicData uri="http://schemas.openxmlformats.org/drawingml/2006/table">
            <a:tbl>
              <a:tblPr firstRow="1" bandRow="1">
                <a:tableStyleId>{3B4B98B0-60AC-42C2-AFA5-B58CD77FA1E5}</a:tableStyleId>
              </a:tblPr>
              <a:tblGrid>
                <a:gridCol w="1466490">
                  <a:extLst>
                    <a:ext uri="{9D8B030D-6E8A-4147-A177-3AD203B41FA5}">
                      <a16:colId xmlns:a16="http://schemas.microsoft.com/office/drawing/2014/main" val="20000"/>
                    </a:ext>
                  </a:extLst>
                </a:gridCol>
                <a:gridCol w="3450565">
                  <a:extLst>
                    <a:ext uri="{9D8B030D-6E8A-4147-A177-3AD203B41FA5}">
                      <a16:colId xmlns:a16="http://schemas.microsoft.com/office/drawing/2014/main" val="20001"/>
                    </a:ext>
                  </a:extLst>
                </a:gridCol>
                <a:gridCol w="2596551">
                  <a:extLst>
                    <a:ext uri="{9D8B030D-6E8A-4147-A177-3AD203B41FA5}">
                      <a16:colId xmlns:a16="http://schemas.microsoft.com/office/drawing/2014/main" val="20002"/>
                    </a:ext>
                  </a:extLst>
                </a:gridCol>
                <a:gridCol w="1630394">
                  <a:extLst>
                    <a:ext uri="{9D8B030D-6E8A-4147-A177-3AD203B41FA5}">
                      <a16:colId xmlns:a16="http://schemas.microsoft.com/office/drawing/2014/main" val="20003"/>
                    </a:ext>
                  </a:extLst>
                </a:gridCol>
              </a:tblGrid>
              <a:tr h="171832">
                <a:tc>
                  <a:txBody>
                    <a:bodyPr/>
                    <a:lstStyle/>
                    <a:p>
                      <a:r>
                        <a:rPr lang="en-GB" sz="900" dirty="0">
                          <a:solidFill>
                            <a:schemeClr val="tx1"/>
                          </a:solidFill>
                          <a:latin typeface="Arial" panose="020B0604020202020204" pitchFamily="34" charset="0"/>
                          <a:cs typeface="Arial" panose="020B0604020202020204" pitchFamily="34" charset="0"/>
                        </a:rPr>
                        <a:t>Who</a:t>
                      </a:r>
                    </a:p>
                  </a:txBody>
                  <a:tcPr/>
                </a:tc>
                <a:tc>
                  <a:txBody>
                    <a:bodyPr/>
                    <a:lstStyle/>
                    <a:p>
                      <a:r>
                        <a:rPr lang="en-GB" sz="900" dirty="0">
                          <a:solidFill>
                            <a:schemeClr val="tx1"/>
                          </a:solidFill>
                          <a:latin typeface="Arial" panose="020B0604020202020204" pitchFamily="34" charset="0"/>
                          <a:cs typeface="Arial" panose="020B0604020202020204" pitchFamily="34" charset="0"/>
                        </a:rPr>
                        <a:t>What</a:t>
                      </a:r>
                    </a:p>
                  </a:txBody>
                  <a:tcPr/>
                </a:tc>
                <a:tc>
                  <a:txBody>
                    <a:bodyPr/>
                    <a:lstStyle/>
                    <a:p>
                      <a:r>
                        <a:rPr lang="en-GB" sz="900" dirty="0">
                          <a:solidFill>
                            <a:schemeClr val="tx1"/>
                          </a:solidFill>
                          <a:latin typeface="Arial" panose="020B0604020202020204" pitchFamily="34" charset="0"/>
                          <a:cs typeface="Arial" panose="020B0604020202020204" pitchFamily="34" charset="0"/>
                        </a:rPr>
                        <a:t>Contact</a:t>
                      </a:r>
                    </a:p>
                  </a:txBody>
                  <a:tcPr/>
                </a:tc>
                <a:tc>
                  <a:txBody>
                    <a:bodyPr/>
                    <a:lstStyle/>
                    <a:p>
                      <a:r>
                        <a:rPr lang="en-GB" sz="900" dirty="0">
                          <a:solidFill>
                            <a:schemeClr val="tx1"/>
                          </a:solidFill>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419472">
                <a:tc>
                  <a:txBody>
                    <a:bodyPr/>
                    <a:lstStyle/>
                    <a:p>
                      <a:r>
                        <a:rPr lang="en-GB" sz="900" b="0" dirty="0">
                          <a:solidFill>
                            <a:schemeClr val="tx1"/>
                          </a:solidFill>
                          <a:latin typeface="Arial" panose="020B0604020202020204" pitchFamily="34" charset="0"/>
                          <a:cs typeface="Arial" panose="020B0604020202020204" pitchFamily="34" charset="0"/>
                        </a:rPr>
                        <a:t>Baby Gym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Baby Gym is a unique postnatal exercise programme which is aimed</a:t>
                      </a:r>
                      <a:br>
                        <a:rPr lang="en-GB" sz="900" b="0" dirty="0">
                          <a:solidFill>
                            <a:schemeClr val="tx1"/>
                          </a:solidFill>
                          <a:latin typeface="Arial" panose="020B0604020202020204" pitchFamily="34" charset="0"/>
                          <a:cs typeface="Arial" panose="020B0604020202020204" pitchFamily="34" charset="0"/>
                        </a:rPr>
                      </a:br>
                      <a:r>
                        <a:rPr lang="en-GB" sz="900" b="0" dirty="0">
                          <a:solidFill>
                            <a:schemeClr val="tx1"/>
                          </a:solidFill>
                          <a:latin typeface="Arial" panose="020B0604020202020204" pitchFamily="34" charset="0"/>
                          <a:cs typeface="Arial" panose="020B0604020202020204" pitchFamily="34" charset="0"/>
                        </a:rPr>
                        <a:t>at helping mum to recover from the demands of pregnancy and giving</a:t>
                      </a:r>
                      <a:br>
                        <a:rPr lang="en-GB" sz="900" b="0" dirty="0">
                          <a:solidFill>
                            <a:schemeClr val="tx1"/>
                          </a:solidFill>
                          <a:latin typeface="Arial" panose="020B0604020202020204" pitchFamily="34" charset="0"/>
                          <a:cs typeface="Arial" panose="020B0604020202020204" pitchFamily="34" charset="0"/>
                        </a:rPr>
                      </a:br>
                      <a:r>
                        <a:rPr lang="en-GB" sz="900" b="0" dirty="0">
                          <a:solidFill>
                            <a:schemeClr val="tx1"/>
                          </a:solidFill>
                          <a:latin typeface="Arial" panose="020B0604020202020204" pitchFamily="34" charset="0"/>
                          <a:cs typeface="Arial" panose="020B0604020202020204" pitchFamily="34" charset="0"/>
                        </a:rPr>
                        <a:t>birth</a:t>
                      </a:r>
                    </a:p>
                  </a:txBody>
                  <a:tcPr/>
                </a:tc>
                <a:tc>
                  <a:txBody>
                    <a:bodyPr/>
                    <a:lstStyle/>
                    <a:p>
                      <a:r>
                        <a:rPr lang="fr-FR" sz="900" b="0" dirty="0">
                          <a:solidFill>
                            <a:schemeClr val="tx1"/>
                          </a:solidFill>
                          <a:latin typeface="Arial" panose="020B0604020202020204" pitchFamily="34" charset="0"/>
                          <a:cs typeface="Arial" panose="020B0604020202020204" pitchFamily="34" charset="0"/>
                        </a:rPr>
                        <a:t>Email: </a:t>
                      </a:r>
                      <a:r>
                        <a:rPr lang="fr-FR" sz="900" b="0" dirty="0">
                          <a:solidFill>
                            <a:schemeClr val="tx1"/>
                          </a:solidFill>
                          <a:latin typeface="Arial" panose="020B0604020202020204" pitchFamily="34" charset="0"/>
                          <a:cs typeface="Arial" panose="020B0604020202020204" pitchFamily="34" charset="0"/>
                          <a:hlinkClick r:id="rId3"/>
                        </a:rPr>
                        <a:t>Emma.Martin@ihlmail.org</a:t>
                      </a:r>
                      <a:r>
                        <a:rPr lang="fr-FR" sz="900" b="0" dirty="0">
                          <a:solidFill>
                            <a:schemeClr val="tx1"/>
                          </a:solidFill>
                          <a:latin typeface="Arial" panose="020B0604020202020204" pitchFamily="34" charset="0"/>
                          <a:cs typeface="Arial" panose="020B0604020202020204" pitchFamily="34" charset="0"/>
                        </a:rPr>
                        <a:t>  </a:t>
                      </a:r>
                    </a:p>
                    <a:p>
                      <a:r>
                        <a:rPr lang="fr-FR" sz="900" b="0" dirty="0">
                          <a:solidFill>
                            <a:schemeClr val="tx1"/>
                          </a:solidFill>
                          <a:latin typeface="Arial" panose="020B0604020202020204" pitchFamily="34" charset="0"/>
                          <a:cs typeface="Arial" panose="020B0604020202020204" pitchFamily="34" charset="0"/>
                        </a:rPr>
                        <a:t>Telephone: 01942 496496</a:t>
                      </a:r>
                    </a:p>
                    <a:p>
                      <a:r>
                        <a:rPr lang="en-GB" sz="900" b="0" dirty="0">
                          <a:solidFill>
                            <a:schemeClr val="tx1"/>
                          </a:solidFill>
                          <a:latin typeface="Arial" panose="020B0604020202020204" pitchFamily="34" charset="0"/>
                          <a:cs typeface="Arial" panose="020B0604020202020204" pitchFamily="34" charset="0"/>
                        </a:rPr>
                        <a:t>Community Book:</a:t>
                      </a:r>
                      <a:r>
                        <a:rPr lang="en-GB" sz="900" b="0" baseline="0" dirty="0">
                          <a:solidFill>
                            <a:schemeClr val="tx1"/>
                          </a:solidFill>
                          <a:latin typeface="Arial" panose="020B0604020202020204" pitchFamily="34" charset="0"/>
                          <a:cs typeface="Arial" panose="020B0604020202020204" pitchFamily="34" charset="0"/>
                        </a:rPr>
                        <a:t> </a:t>
                      </a:r>
                      <a:r>
                        <a:rPr lang="en-GB" sz="900" b="0" baseline="0" dirty="0">
                          <a:solidFill>
                            <a:schemeClr val="tx1"/>
                          </a:solidFill>
                          <a:latin typeface="Arial" panose="020B0604020202020204" pitchFamily="34" charset="0"/>
                          <a:cs typeface="Arial" panose="020B0604020202020204" pitchFamily="34" charset="0"/>
                          <a:hlinkClick r:id="rId4"/>
                        </a:rPr>
                        <a:t>https://www.communitybook.org/organisation/945</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Westleigh Lane</a:t>
                      </a:r>
                    </a:p>
                    <a:p>
                      <a:r>
                        <a:rPr lang="en-GB" sz="900" b="0" dirty="0">
                          <a:solidFill>
                            <a:schemeClr val="tx1"/>
                          </a:solidFill>
                          <a:latin typeface="Arial" panose="020B0604020202020204" pitchFamily="34" charset="0"/>
                          <a:cs typeface="Arial" panose="020B0604020202020204" pitchFamily="34" charset="0"/>
                        </a:rPr>
                        <a:t>Leigh</a:t>
                      </a:r>
                    </a:p>
                    <a:p>
                      <a:r>
                        <a:rPr lang="en-GB" sz="900" b="0" dirty="0">
                          <a:solidFill>
                            <a:schemeClr val="tx1"/>
                          </a:solidFill>
                          <a:latin typeface="Arial" panose="020B0604020202020204" pitchFamily="34" charset="0"/>
                          <a:cs typeface="Arial" panose="020B0604020202020204" pitchFamily="34" charset="0"/>
                        </a:rPr>
                        <a:t>WN7 5NJ</a:t>
                      </a:r>
                    </a:p>
                  </a:txBody>
                  <a:tcPr/>
                </a:tc>
                <a:extLst>
                  <a:ext uri="{0D108BD9-81ED-4DB2-BD59-A6C34878D82A}">
                    <a16:rowId xmlns:a16="http://schemas.microsoft.com/office/drawing/2014/main" val="10001"/>
                  </a:ext>
                </a:extLst>
              </a:tr>
              <a:tr h="499946">
                <a:tc>
                  <a:txBody>
                    <a:bodyPr/>
                    <a:lstStyle/>
                    <a:p>
                      <a:r>
                        <a:rPr lang="en-GB" sz="900" b="0" dirty="0">
                          <a:solidFill>
                            <a:schemeClr val="tx1"/>
                          </a:solidFill>
                          <a:latin typeface="Arial" panose="020B0604020202020204" pitchFamily="34" charset="0"/>
                          <a:cs typeface="Arial" panose="020B0604020202020204" pitchFamily="34" charset="0"/>
                        </a:rPr>
                        <a:t>Maternity Park Walk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Ideal way to make sure that you're</a:t>
                      </a:r>
                      <a:br>
                        <a:rPr lang="en-GB" sz="900" b="0" dirty="0">
                          <a:solidFill>
                            <a:schemeClr val="tx1"/>
                          </a:solidFill>
                          <a:latin typeface="Arial" panose="020B0604020202020204" pitchFamily="34" charset="0"/>
                          <a:cs typeface="Arial" panose="020B0604020202020204" pitchFamily="34" charset="0"/>
                        </a:rPr>
                      </a:br>
                      <a:r>
                        <a:rPr lang="en-GB" sz="900" b="0" dirty="0">
                          <a:solidFill>
                            <a:schemeClr val="tx1"/>
                          </a:solidFill>
                          <a:latin typeface="Arial" panose="020B0604020202020204" pitchFamily="34" charset="0"/>
                          <a:cs typeface="Arial" panose="020B0604020202020204" pitchFamily="34" charset="0"/>
                        </a:rPr>
                        <a:t>getting the exercise you need in pregnancy.</a:t>
                      </a:r>
                    </a:p>
                  </a:txBody>
                  <a:tcPr/>
                </a:tc>
                <a:tc>
                  <a:txBody>
                    <a:bodyPr/>
                    <a:lstStyle/>
                    <a:p>
                      <a:r>
                        <a:rPr lang="fr-FR" sz="900" b="0" dirty="0">
                          <a:solidFill>
                            <a:schemeClr val="tx1"/>
                          </a:solidFill>
                          <a:latin typeface="Arial" panose="020B0604020202020204" pitchFamily="34" charset="0"/>
                          <a:cs typeface="Arial" panose="020B0604020202020204" pitchFamily="34" charset="0"/>
                        </a:rPr>
                        <a:t>Email: </a:t>
                      </a:r>
                      <a:r>
                        <a:rPr lang="fr-FR" sz="900" b="0" dirty="0">
                          <a:solidFill>
                            <a:schemeClr val="tx1"/>
                          </a:solidFill>
                          <a:latin typeface="Arial" panose="020B0604020202020204" pitchFamily="34" charset="0"/>
                          <a:cs typeface="Arial" panose="020B0604020202020204" pitchFamily="34" charset="0"/>
                          <a:hlinkClick r:id="rId3"/>
                        </a:rPr>
                        <a:t>Emma.Martin@ihlmail.org</a:t>
                      </a:r>
                      <a:r>
                        <a:rPr lang="fr-FR" sz="900" b="0" dirty="0">
                          <a:solidFill>
                            <a:schemeClr val="tx1"/>
                          </a:solidFill>
                          <a:latin typeface="Arial" panose="020B0604020202020204" pitchFamily="34" charset="0"/>
                          <a:cs typeface="Arial" panose="020B0604020202020204" pitchFamily="34" charset="0"/>
                        </a:rPr>
                        <a:t> </a:t>
                      </a:r>
                    </a:p>
                    <a:p>
                      <a:r>
                        <a:rPr lang="fr-FR" sz="900" b="0" dirty="0">
                          <a:solidFill>
                            <a:schemeClr val="tx1"/>
                          </a:solidFill>
                          <a:latin typeface="Arial" panose="020B0604020202020204" pitchFamily="34" charset="0"/>
                          <a:cs typeface="Arial" panose="020B0604020202020204" pitchFamily="34" charset="0"/>
                        </a:rPr>
                        <a:t>Telephone: 01942 496496</a:t>
                      </a:r>
                    </a:p>
                    <a:p>
                      <a:r>
                        <a:rPr lang="fr-FR" sz="900" b="0" dirty="0">
                          <a:solidFill>
                            <a:schemeClr val="tx1"/>
                          </a:solidFill>
                          <a:latin typeface="Arial" panose="020B0604020202020204" pitchFamily="34" charset="0"/>
                          <a:cs typeface="Arial" panose="020B0604020202020204" pitchFamily="34" charset="0"/>
                        </a:rPr>
                        <a:t>Community Book</a:t>
                      </a:r>
                      <a:r>
                        <a:rPr lang="fr-FR" sz="900" b="0" baseline="0" dirty="0">
                          <a:solidFill>
                            <a:schemeClr val="tx1"/>
                          </a:solidFill>
                          <a:latin typeface="Arial" panose="020B0604020202020204" pitchFamily="34" charset="0"/>
                          <a:cs typeface="Arial" panose="020B0604020202020204" pitchFamily="34" charset="0"/>
                        </a:rPr>
                        <a:t>: </a:t>
                      </a:r>
                      <a:r>
                        <a:rPr lang="fr-FR" sz="900" b="0" baseline="0" dirty="0">
                          <a:solidFill>
                            <a:schemeClr val="tx1"/>
                          </a:solidFill>
                          <a:latin typeface="Arial" panose="020B0604020202020204" pitchFamily="34" charset="0"/>
                          <a:cs typeface="Arial" panose="020B0604020202020204" pitchFamily="34" charset="0"/>
                          <a:hlinkClick r:id="rId5"/>
                        </a:rPr>
                        <a:t>https://www.communitybook.org/organisation/946</a:t>
                      </a:r>
                      <a:r>
                        <a:rPr lang="fr-FR" sz="900" b="0" baseline="0" dirty="0">
                          <a:solidFill>
                            <a:schemeClr val="tx1"/>
                          </a:solidFill>
                          <a:latin typeface="Arial" panose="020B0604020202020204" pitchFamily="34" charset="0"/>
                          <a:cs typeface="Arial" panose="020B0604020202020204" pitchFamily="34" charset="0"/>
                        </a:rPr>
                        <a:t> </a:t>
                      </a:r>
                      <a:endParaRPr lang="fr-FR"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Various locations in the borough</a:t>
                      </a:r>
                    </a:p>
                    <a:p>
                      <a:r>
                        <a:rPr lang="en-GB" sz="900" b="0" dirty="0">
                          <a:solidFill>
                            <a:schemeClr val="tx1"/>
                          </a:solidFill>
                          <a:latin typeface="Arial" panose="020B0604020202020204" pitchFamily="34" charset="0"/>
                          <a:cs typeface="Arial" panose="020B0604020202020204" pitchFamily="34" charset="0"/>
                        </a:rPr>
                        <a:t>WN5 0UH</a:t>
                      </a:r>
                    </a:p>
                    <a:p>
                      <a:r>
                        <a:rPr lang="en-GB" sz="900" b="0" dirty="0">
                          <a:solidFill>
                            <a:schemeClr val="tx1"/>
                          </a:solidFill>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10002"/>
                  </a:ext>
                </a:extLst>
              </a:tr>
              <a:tr h="504418">
                <a:tc>
                  <a:txBody>
                    <a:bodyPr/>
                    <a:lstStyle/>
                    <a:p>
                      <a:r>
                        <a:rPr lang="en-GB" sz="900" b="0" dirty="0">
                          <a:solidFill>
                            <a:schemeClr val="tx1"/>
                          </a:solidFill>
                          <a:latin typeface="Arial" panose="020B0604020202020204" pitchFamily="34" charset="0"/>
                          <a:cs typeface="Arial" panose="020B0604020202020204" pitchFamily="34" charset="0"/>
                        </a:rPr>
                        <a:t>Lotus Flower Yoga &amp; Pregnancy Wellbeing centre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anose="020B0604020202020204" pitchFamily="34" charset="0"/>
                          <a:ea typeface="+mn-ea"/>
                          <a:cs typeface="Arial" panose="020B0604020202020204" pitchFamily="34" charset="0"/>
                        </a:rPr>
                        <a:t>Providing prenatal pregnancy Yoga sessions. Using Mindful Yoga techniques to help mental and physical wellbeing while preparing for labour.</a:t>
                      </a:r>
                    </a:p>
                  </a:txBody>
                  <a:tcPr/>
                </a:tc>
                <a:tc>
                  <a:txBody>
                    <a:bodyPr/>
                    <a:lstStyle/>
                    <a:p>
                      <a:r>
                        <a:rPr lang="en-GB" sz="900" b="0" dirty="0">
                          <a:solidFill>
                            <a:schemeClr val="tx1"/>
                          </a:solidFill>
                          <a:latin typeface="Arial" panose="020B0604020202020204" pitchFamily="34" charset="0"/>
                          <a:cs typeface="Arial" panose="020B0604020202020204" pitchFamily="34" charset="0"/>
                        </a:rPr>
                        <a:t>Web: </a:t>
                      </a:r>
                      <a:r>
                        <a:rPr lang="en-GB" sz="900" u="sng" kern="1200" dirty="0">
                          <a:solidFill>
                            <a:srgbClr val="FF0000"/>
                          </a:solidFill>
                          <a:effectLst/>
                          <a:latin typeface="Arial" panose="020B0604020202020204" pitchFamily="34" charset="0"/>
                          <a:ea typeface="+mn-ea"/>
                          <a:cs typeface="Arial" panose="020B0604020202020204" pitchFamily="34" charset="0"/>
                          <a:hlinkClick r:id="rId6"/>
                        </a:rPr>
                        <a:t>www.lotusfloweryoga.co.uk</a:t>
                      </a:r>
                      <a:r>
                        <a:rPr lang="en-GB" sz="900" u="sng" kern="1200" dirty="0">
                          <a:solidFill>
                            <a:srgbClr val="FF0000"/>
                          </a:solidFill>
                          <a:effectLst/>
                          <a:latin typeface="Arial" panose="020B0604020202020204" pitchFamily="34" charset="0"/>
                          <a:ea typeface="+mn-ea"/>
                          <a:cs typeface="Arial" panose="020B0604020202020204" pitchFamily="34" charset="0"/>
                        </a:rPr>
                        <a:t> </a:t>
                      </a:r>
                      <a:endParaRPr lang="en-GB" sz="900" b="0" dirty="0">
                        <a:solidFill>
                          <a:srgbClr val="FF0000"/>
                        </a:solidFill>
                        <a:latin typeface="Arial" panose="020B0604020202020204" pitchFamily="34" charset="0"/>
                        <a:cs typeface="Arial" panose="020B0604020202020204" pitchFamily="34" charset="0"/>
                      </a:endParaRPr>
                    </a:p>
                    <a:p>
                      <a:r>
                        <a:rPr lang="en-GB" sz="900" b="0" dirty="0">
                          <a:solidFill>
                            <a:schemeClr val="tx1"/>
                          </a:solidFill>
                          <a:latin typeface="Arial" panose="020B0604020202020204" pitchFamily="34" charset="0"/>
                          <a:cs typeface="Arial" panose="020B0604020202020204" pitchFamily="34" charset="0"/>
                        </a:rPr>
                        <a:t>Email: </a:t>
                      </a:r>
                      <a:r>
                        <a:rPr lang="en-GB" sz="900" b="0" dirty="0">
                          <a:solidFill>
                            <a:srgbClr val="FF0000"/>
                          </a:solidFill>
                          <a:latin typeface="Arial" panose="020B0604020202020204" pitchFamily="34" charset="0"/>
                          <a:cs typeface="Arial" panose="020B0604020202020204" pitchFamily="34" charset="0"/>
                          <a:hlinkClick r:id="rId7"/>
                        </a:rPr>
                        <a:t>info@lotusfloweryoga.co.uk</a:t>
                      </a:r>
                      <a:r>
                        <a:rPr lang="en-GB" sz="900" b="0" dirty="0">
                          <a:solidFill>
                            <a:srgbClr val="FF0000"/>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rPr>
                        <a:t>Telephone: 07534480054</a:t>
                      </a:r>
                    </a:p>
                    <a:p>
                      <a:r>
                        <a:rPr lang="en-GB" sz="900" b="0" dirty="0">
                          <a:solidFill>
                            <a:schemeClr val="tx1"/>
                          </a:solidFill>
                          <a:latin typeface="Arial" panose="020B0604020202020204" pitchFamily="34" charset="0"/>
                          <a:cs typeface="Arial" panose="020B0604020202020204" pitchFamily="34" charset="0"/>
                        </a:rPr>
                        <a:t>Community Book </a:t>
                      </a:r>
                      <a:r>
                        <a:rPr lang="en-GB" sz="900" b="0" dirty="0">
                          <a:solidFill>
                            <a:srgbClr val="FF0000"/>
                          </a:solidFill>
                          <a:latin typeface="Arial" panose="020B0604020202020204" pitchFamily="34" charset="0"/>
                          <a:cs typeface="Arial" panose="020B0604020202020204" pitchFamily="34" charset="0"/>
                          <a:hlinkClick r:id="rId8"/>
                        </a:rPr>
                        <a:t>https://www.communitybook.org/organisation/312</a:t>
                      </a:r>
                      <a:r>
                        <a:rPr lang="en-GB" sz="900" b="0" dirty="0">
                          <a:solidFill>
                            <a:srgbClr val="FF0000"/>
                          </a:solidFill>
                          <a:latin typeface="Arial" panose="020B0604020202020204" pitchFamily="34" charset="0"/>
                          <a:cs typeface="Arial" panose="020B0604020202020204" pitchFamily="34" charset="0"/>
                        </a:rPr>
                        <a:t>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3.3 Suite</a:t>
                      </a:r>
                    </a:p>
                    <a:p>
                      <a:r>
                        <a:rPr lang="en-GB" sz="900" b="0" dirty="0">
                          <a:solidFill>
                            <a:schemeClr val="tx1"/>
                          </a:solidFill>
                          <a:latin typeface="Arial" panose="020B0604020202020204" pitchFamily="34" charset="0"/>
                          <a:cs typeface="Arial" panose="020B0604020202020204" pitchFamily="34" charset="0"/>
                        </a:rPr>
                        <a:t>33 Magnum House</a:t>
                      </a:r>
                    </a:p>
                    <a:p>
                      <a:r>
                        <a:rPr lang="en-GB" sz="900" b="0" dirty="0">
                          <a:solidFill>
                            <a:schemeClr val="tx1"/>
                          </a:solidFill>
                          <a:latin typeface="Arial" panose="020B0604020202020204" pitchFamily="34" charset="0"/>
                          <a:cs typeface="Arial" panose="020B0604020202020204" pitchFamily="34" charset="0"/>
                        </a:rPr>
                        <a:t>Lord Street, Leigh</a:t>
                      </a:r>
                    </a:p>
                    <a:p>
                      <a:r>
                        <a:rPr lang="en-GB" sz="900" kern="1200" dirty="0">
                          <a:solidFill>
                            <a:schemeClr val="tx1"/>
                          </a:solidFill>
                          <a:effectLst/>
                          <a:latin typeface="Arial" panose="020B0604020202020204" pitchFamily="34" charset="0"/>
                          <a:ea typeface="+mn-ea"/>
                          <a:cs typeface="Arial" panose="020B0604020202020204" pitchFamily="34" charset="0"/>
                        </a:rPr>
                        <a:t>every Sunday 11:30-12:45pm</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594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Breastfeeding Together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We provide support in the antenatal and postnatal period in a variety of settings including at antenatal workshops/clinics</a:t>
                      </a:r>
                    </a:p>
                  </a:txBody>
                  <a:tcPr/>
                </a:tc>
                <a:tc>
                  <a:txBody>
                    <a:bodyPr/>
                    <a:lstStyle/>
                    <a:p>
                      <a:r>
                        <a:rPr lang="fr-FR" sz="900" b="0" dirty="0">
                          <a:solidFill>
                            <a:schemeClr val="tx1"/>
                          </a:solidFill>
                          <a:latin typeface="Arial" panose="020B0604020202020204" pitchFamily="34" charset="0"/>
                          <a:cs typeface="Arial" panose="020B0604020202020204" pitchFamily="34" charset="0"/>
                        </a:rPr>
                        <a:t>Email: </a:t>
                      </a:r>
                      <a:r>
                        <a:rPr lang="fr-FR" sz="900" b="0" dirty="0">
                          <a:solidFill>
                            <a:schemeClr val="tx1"/>
                          </a:solidFill>
                          <a:latin typeface="Arial" panose="020B0604020202020204" pitchFamily="34" charset="0"/>
                          <a:cs typeface="Arial" panose="020B0604020202020204" pitchFamily="34" charset="0"/>
                          <a:hlinkClick r:id="rId9"/>
                        </a:rPr>
                        <a:t>enquiries@breastfeedingtogether.co.uk</a:t>
                      </a:r>
                      <a:r>
                        <a:rPr lang="fr-FR" sz="900" b="0" dirty="0">
                          <a:solidFill>
                            <a:schemeClr val="tx1"/>
                          </a:solidFill>
                          <a:latin typeface="Arial" panose="020B0604020202020204" pitchFamily="34" charset="0"/>
                          <a:cs typeface="Arial" panose="020B0604020202020204" pitchFamily="34" charset="0"/>
                        </a:rPr>
                        <a:t> </a:t>
                      </a:r>
                    </a:p>
                    <a:p>
                      <a:r>
                        <a:rPr lang="fr-FR" sz="900" b="0" dirty="0">
                          <a:solidFill>
                            <a:schemeClr val="tx1"/>
                          </a:solidFill>
                          <a:latin typeface="Arial" panose="020B0604020202020204" pitchFamily="34" charset="0"/>
                          <a:cs typeface="Arial" panose="020B0604020202020204" pitchFamily="34" charset="0"/>
                        </a:rPr>
                        <a:t>Telephone: 01942 777903</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Community</a:t>
                      </a:r>
                      <a:r>
                        <a:rPr lang="en-GB" sz="900" b="0" baseline="0" dirty="0">
                          <a:solidFill>
                            <a:schemeClr val="tx1"/>
                          </a:solidFill>
                          <a:latin typeface="Arial" panose="020B0604020202020204" pitchFamily="34" charset="0"/>
                          <a:cs typeface="Arial" panose="020B0604020202020204" pitchFamily="34" charset="0"/>
                        </a:rPr>
                        <a:t> Book: </a:t>
                      </a:r>
                      <a:r>
                        <a:rPr lang="en-GB" sz="900" b="0" baseline="0" dirty="0">
                          <a:solidFill>
                            <a:schemeClr val="tx1"/>
                          </a:solidFill>
                          <a:latin typeface="Arial" panose="020B0604020202020204" pitchFamily="34" charset="0"/>
                          <a:cs typeface="Arial" panose="020B0604020202020204" pitchFamily="34" charset="0"/>
                          <a:hlinkClick r:id="rId10"/>
                        </a:rPr>
                        <a:t>https://www.communitybook.org/organisation/377</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Wigan Investment Centre</a:t>
                      </a:r>
                    </a:p>
                    <a:p>
                      <a:r>
                        <a:rPr lang="en-GB" sz="900" b="0" dirty="0">
                          <a:solidFill>
                            <a:schemeClr val="tx1"/>
                          </a:solidFill>
                          <a:latin typeface="Arial" panose="020B0604020202020204" pitchFamily="34" charset="0"/>
                          <a:cs typeface="Arial" panose="020B0604020202020204" pitchFamily="34" charset="0"/>
                        </a:rPr>
                        <a:t>Waterside Drive</a:t>
                      </a:r>
                    </a:p>
                    <a:p>
                      <a:r>
                        <a:rPr lang="en-GB" sz="900" b="0" dirty="0">
                          <a:solidFill>
                            <a:schemeClr val="tx1"/>
                          </a:solidFill>
                          <a:latin typeface="Arial" panose="020B0604020202020204" pitchFamily="34" charset="0"/>
                          <a:cs typeface="Arial" panose="020B0604020202020204" pitchFamily="34" charset="0"/>
                        </a:rPr>
                        <a:t>Wigan</a:t>
                      </a:r>
                    </a:p>
                    <a:p>
                      <a:r>
                        <a:rPr lang="en-GB" sz="900" b="0" dirty="0">
                          <a:solidFill>
                            <a:schemeClr val="tx1"/>
                          </a:solidFill>
                          <a:latin typeface="Arial" panose="020B0604020202020204" pitchFamily="34" charset="0"/>
                          <a:cs typeface="Arial" panose="020B0604020202020204" pitchFamily="34" charset="0"/>
                        </a:rPr>
                        <a:t>WN3 5BA</a:t>
                      </a:r>
                    </a:p>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594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err="1">
                          <a:solidFill>
                            <a:schemeClr val="tx1"/>
                          </a:solidFill>
                          <a:latin typeface="Arial" panose="020B0604020202020204" pitchFamily="34" charset="0"/>
                          <a:cs typeface="Arial" panose="020B0604020202020204" pitchFamily="34" charset="0"/>
                        </a:rPr>
                        <a:t>Netmums</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Parent and Toddler groups are informal sessions run by voluntary members of the community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Web: </a:t>
                      </a:r>
                      <a:r>
                        <a:rPr lang="en-GB" sz="900" b="0" dirty="0">
                          <a:solidFill>
                            <a:schemeClr val="tx1"/>
                          </a:solidFill>
                          <a:latin typeface="Arial" panose="020B0604020202020204" pitchFamily="34" charset="0"/>
                          <a:cs typeface="Arial" panose="020B0604020202020204" pitchFamily="34" charset="0"/>
                          <a:hlinkClick r:id="rId11"/>
                        </a:rPr>
                        <a:t>https://www.netmums.com/bolton-wigan/local/index/baby-toddler/parent-toddler-groups/wigan</a:t>
                      </a:r>
                      <a:r>
                        <a:rPr lang="en-GB" sz="900" b="0" dirty="0">
                          <a:solidFill>
                            <a:schemeClr val="tx1"/>
                          </a:solidFill>
                          <a:latin typeface="Arial" panose="020B0604020202020204" pitchFamily="34" charset="0"/>
                          <a:cs typeface="Arial" panose="020B0604020202020204" pitchFamily="34" charset="0"/>
                        </a:rPr>
                        <a:t> </a:t>
                      </a:r>
                    </a:p>
                  </a:txBody>
                  <a:tcPr/>
                </a:tc>
                <a:tc>
                  <a:txBody>
                    <a:bodyPr/>
                    <a:lstStyle/>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594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My Mummy</a:t>
                      </a:r>
                      <a:r>
                        <a:rPr lang="en-GB" sz="900" b="0" baseline="0" dirty="0">
                          <a:solidFill>
                            <a:schemeClr val="tx1"/>
                          </a:solidFill>
                          <a:latin typeface="Arial" panose="020B0604020202020204" pitchFamily="34" charset="0"/>
                          <a:cs typeface="Arial" panose="020B0604020202020204" pitchFamily="34" charset="0"/>
                        </a:rPr>
                        <a:t> Does </a:t>
                      </a:r>
                      <a:r>
                        <a:rPr lang="en-GB" sz="900" b="0" dirty="0">
                          <a:solidFill>
                            <a:schemeClr val="tx1"/>
                          </a:solidFill>
                          <a:effectLst/>
                          <a:latin typeface="Arial" panose="020B0604020202020204" pitchFamily="34" charset="0"/>
                          <a:cs typeface="Arial" panose="020B0604020202020204" pitchFamily="34" charset="0"/>
                        </a:rPr>
                        <a:t>Wigan Breastfeeding Network Peer Support Service </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Information on the services available in Wigan to support Breastfeeding mothers and their families. To contact Wigan Breastfeeding Network Peer Support Service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Web: </a:t>
                      </a:r>
                      <a:r>
                        <a:rPr lang="en-GB" sz="900" b="0" dirty="0">
                          <a:solidFill>
                            <a:schemeClr val="tx1"/>
                          </a:solidFill>
                          <a:latin typeface="Arial" panose="020B0604020202020204" pitchFamily="34" charset="0"/>
                          <a:cs typeface="Arial" panose="020B0604020202020204" pitchFamily="34" charset="0"/>
                          <a:hlinkClick r:id="rId12"/>
                        </a:rPr>
                        <a:t>http://www.mymummydoes.co.uk/</a:t>
                      </a:r>
                      <a:r>
                        <a:rPr lang="en-GB" sz="900" b="0" dirty="0">
                          <a:solidFill>
                            <a:schemeClr val="tx1"/>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rPr>
                        <a:t>Phone</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effectLst/>
                          <a:latin typeface="Arial" panose="020B0604020202020204" pitchFamily="34" charset="0"/>
                          <a:cs typeface="Arial" panose="020B0604020202020204" pitchFamily="34" charset="0"/>
                        </a:rPr>
                        <a:t>01942 777903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028384" y="52803"/>
            <a:ext cx="837133" cy="43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822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799184" y="70486"/>
            <a:ext cx="48965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sz="1200" b="1" dirty="0">
                <a:solidFill>
                  <a:srgbClr val="00B0F0"/>
                </a:solidFill>
              </a:rPr>
              <a:t>Civil Partnership/Marriage </a:t>
            </a:r>
            <a:endParaRPr lang="en-GB" altLang="en-US" sz="1200" b="1" dirty="0">
              <a:solidFill>
                <a:srgbClr val="00B0F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24705918"/>
              </p:ext>
            </p:extLst>
          </p:nvPr>
        </p:nvGraphicFramePr>
        <p:xfrm>
          <a:off x="0" y="578659"/>
          <a:ext cx="9144000" cy="4650541"/>
        </p:xfrm>
        <a:graphic>
          <a:graphicData uri="http://schemas.openxmlformats.org/drawingml/2006/table">
            <a:tbl>
              <a:tblPr firstRow="1" bandRow="1">
                <a:tableStyleId>{3B4B98B0-60AC-42C2-AFA5-B58CD77FA1E5}</a:tableStyleId>
              </a:tblPr>
              <a:tblGrid>
                <a:gridCol w="1466489">
                  <a:extLst>
                    <a:ext uri="{9D8B030D-6E8A-4147-A177-3AD203B41FA5}">
                      <a16:colId xmlns:a16="http://schemas.microsoft.com/office/drawing/2014/main" val="20000"/>
                    </a:ext>
                  </a:extLst>
                </a:gridCol>
                <a:gridCol w="3140295">
                  <a:extLst>
                    <a:ext uri="{9D8B030D-6E8A-4147-A177-3AD203B41FA5}">
                      <a16:colId xmlns:a16="http://schemas.microsoft.com/office/drawing/2014/main" val="20001"/>
                    </a:ext>
                  </a:extLst>
                </a:gridCol>
                <a:gridCol w="2811933">
                  <a:extLst>
                    <a:ext uri="{9D8B030D-6E8A-4147-A177-3AD203B41FA5}">
                      <a16:colId xmlns:a16="http://schemas.microsoft.com/office/drawing/2014/main" val="20002"/>
                    </a:ext>
                  </a:extLst>
                </a:gridCol>
                <a:gridCol w="1725283">
                  <a:extLst>
                    <a:ext uri="{9D8B030D-6E8A-4147-A177-3AD203B41FA5}">
                      <a16:colId xmlns:a16="http://schemas.microsoft.com/office/drawing/2014/main" val="20003"/>
                    </a:ext>
                  </a:extLst>
                </a:gridCol>
              </a:tblGrid>
              <a:tr h="252028">
                <a:tc>
                  <a:txBody>
                    <a:bodyPr/>
                    <a:lstStyle/>
                    <a:p>
                      <a:r>
                        <a:rPr lang="en-GB" sz="900" b="1" dirty="0">
                          <a:solidFill>
                            <a:schemeClr val="tx1"/>
                          </a:solidFill>
                          <a:latin typeface="Arial" panose="020B0604020202020204" pitchFamily="34" charset="0"/>
                          <a:cs typeface="Arial" panose="020B0604020202020204" pitchFamily="34" charset="0"/>
                        </a:rPr>
                        <a:t>Who</a:t>
                      </a:r>
                    </a:p>
                  </a:txBody>
                  <a:tcPr/>
                </a:tc>
                <a:tc>
                  <a:txBody>
                    <a:bodyPr/>
                    <a:lstStyle/>
                    <a:p>
                      <a:r>
                        <a:rPr lang="en-GB" sz="900" b="1" dirty="0">
                          <a:solidFill>
                            <a:schemeClr val="tx1"/>
                          </a:solidFill>
                          <a:latin typeface="Arial" panose="020B0604020202020204" pitchFamily="34" charset="0"/>
                          <a:cs typeface="Arial" panose="020B0604020202020204" pitchFamily="34" charset="0"/>
                        </a:rPr>
                        <a:t>What</a:t>
                      </a:r>
                    </a:p>
                  </a:txBody>
                  <a:tcPr/>
                </a:tc>
                <a:tc>
                  <a:txBody>
                    <a:bodyPr/>
                    <a:lstStyle/>
                    <a:p>
                      <a:r>
                        <a:rPr lang="en-GB" sz="900" b="1" dirty="0">
                          <a:solidFill>
                            <a:schemeClr val="tx1"/>
                          </a:solidFill>
                          <a:latin typeface="Arial" panose="020B0604020202020204" pitchFamily="34" charset="0"/>
                          <a:cs typeface="Arial" panose="020B0604020202020204" pitchFamily="34" charset="0"/>
                        </a:rPr>
                        <a:t>Contact</a:t>
                      </a:r>
                    </a:p>
                  </a:txBody>
                  <a:tcPr/>
                </a:tc>
                <a:tc>
                  <a:txBody>
                    <a:bodyPr/>
                    <a:lstStyle/>
                    <a:p>
                      <a:r>
                        <a:rPr lang="en-GB" sz="900" b="1" dirty="0">
                          <a:solidFill>
                            <a:schemeClr val="tx1"/>
                          </a:solidFill>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1159329">
                <a:tc>
                  <a:txBody>
                    <a:bodyPr/>
                    <a:lstStyle/>
                    <a:p>
                      <a:r>
                        <a:rPr lang="en-GB" sz="900" b="0" dirty="0">
                          <a:solidFill>
                            <a:schemeClr val="tx1"/>
                          </a:solidFill>
                          <a:latin typeface="Arial" panose="020B0604020202020204" pitchFamily="34" charset="0"/>
                          <a:cs typeface="Arial" panose="020B0604020202020204" pitchFamily="34" charset="0"/>
                        </a:rPr>
                        <a:t>Citizen</a:t>
                      </a:r>
                      <a:r>
                        <a:rPr lang="en-GB" sz="900" b="0" baseline="0" dirty="0">
                          <a:solidFill>
                            <a:schemeClr val="tx1"/>
                          </a:solidFill>
                          <a:latin typeface="Arial" panose="020B0604020202020204" pitchFamily="34" charset="0"/>
                          <a:cs typeface="Arial" panose="020B0604020202020204" pitchFamily="34" charset="0"/>
                        </a:rPr>
                        <a:t> Advice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Provide support registering a civil partnership</a:t>
                      </a:r>
                    </a:p>
                  </a:txBody>
                  <a:tcPr/>
                </a:tc>
                <a:tc>
                  <a:txBody>
                    <a:bodyPr/>
                    <a:lstStyle/>
                    <a:p>
                      <a:r>
                        <a:rPr lang="en-GB" sz="900" b="0" dirty="0">
                          <a:solidFill>
                            <a:schemeClr val="tx1"/>
                          </a:solidFill>
                          <a:latin typeface="Arial" panose="020B0604020202020204" pitchFamily="34" charset="0"/>
                          <a:cs typeface="Arial" panose="020B0604020202020204" pitchFamily="34" charset="0"/>
                        </a:rPr>
                        <a:t>Web:</a:t>
                      </a:r>
                      <a:r>
                        <a:rPr lang="en-GB" sz="900" b="0" baseline="0" dirty="0">
                          <a:solidFill>
                            <a:schemeClr val="tx1"/>
                          </a:solidFill>
                          <a:latin typeface="Arial" panose="020B0604020202020204" pitchFamily="34" charset="0"/>
                          <a:cs typeface="Arial" panose="020B0604020202020204" pitchFamily="34" charset="0"/>
                        </a:rPr>
                        <a:t> </a:t>
                      </a:r>
                      <a:r>
                        <a:rPr lang="en-GB" sz="900" b="0" baseline="0" dirty="0">
                          <a:solidFill>
                            <a:schemeClr val="tx1"/>
                          </a:solidFill>
                          <a:latin typeface="Arial" panose="020B0604020202020204" pitchFamily="34" charset="0"/>
                          <a:cs typeface="Arial" panose="020B0604020202020204" pitchFamily="34" charset="0"/>
                          <a:hlinkClick r:id="rId3"/>
                        </a:rPr>
                        <a:t>https://www.citizensadvice.org.uk/family/living-together-marriage-and-civil-partnership/registering-a-civil-partnership/</a:t>
                      </a:r>
                      <a:r>
                        <a:rPr lang="en-GB" sz="900" b="0" baseline="0" dirty="0">
                          <a:solidFill>
                            <a:schemeClr val="tx1"/>
                          </a:solidFill>
                          <a:latin typeface="Arial" panose="020B0604020202020204" pitchFamily="34" charset="0"/>
                          <a:cs typeface="Arial" panose="020B0604020202020204" pitchFamily="34" charset="0"/>
                        </a:rPr>
                        <a:t> </a:t>
                      </a:r>
                    </a:p>
                    <a:p>
                      <a:r>
                        <a:rPr lang="en-GB" sz="900" b="0" baseline="0" dirty="0">
                          <a:solidFill>
                            <a:schemeClr val="tx1"/>
                          </a:solidFill>
                          <a:latin typeface="Arial" panose="020B0604020202020204" pitchFamily="34" charset="0"/>
                          <a:cs typeface="Arial" panose="020B0604020202020204" pitchFamily="34" charset="0"/>
                        </a:rPr>
                        <a:t>Community Book: </a:t>
                      </a:r>
                      <a:r>
                        <a:rPr lang="en-GB" sz="900" b="0" baseline="0" dirty="0">
                          <a:solidFill>
                            <a:schemeClr val="tx1"/>
                          </a:solidFill>
                          <a:latin typeface="Arial" panose="020B0604020202020204" pitchFamily="34" charset="0"/>
                          <a:cs typeface="Arial" panose="020B0604020202020204" pitchFamily="34" charset="0"/>
                          <a:hlinkClick r:id="rId4"/>
                        </a:rPr>
                        <a:t>https://www.communitybook.org/organisation/102</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Wigan Life Centre The </a:t>
                      </a:r>
                      <a:r>
                        <a:rPr lang="en-GB" sz="900" b="0" dirty="0" err="1">
                          <a:solidFill>
                            <a:schemeClr val="tx1"/>
                          </a:solidFill>
                          <a:latin typeface="Arial" panose="020B0604020202020204" pitchFamily="34" charset="0"/>
                          <a:cs typeface="Arial" panose="020B0604020202020204" pitchFamily="34" charset="0"/>
                        </a:rPr>
                        <a:t>Wiend</a:t>
                      </a:r>
                      <a:r>
                        <a:rPr lang="en-GB" sz="900" b="0" dirty="0">
                          <a:solidFill>
                            <a:schemeClr val="tx1"/>
                          </a:solidFill>
                          <a:latin typeface="Arial" panose="020B0604020202020204" pitchFamily="34" charset="0"/>
                          <a:cs typeface="Arial" panose="020B0604020202020204" pitchFamily="34" charset="0"/>
                        </a:rPr>
                        <a:t>, WN1 1NH  </a:t>
                      </a:r>
                    </a:p>
                    <a:p>
                      <a:r>
                        <a:rPr lang="en-GB" sz="900" b="0" dirty="0">
                          <a:solidFill>
                            <a:schemeClr val="tx1"/>
                          </a:solidFill>
                          <a:latin typeface="Arial" panose="020B0604020202020204" pitchFamily="34" charset="0"/>
                          <a:cs typeface="Arial" panose="020B0604020202020204" pitchFamily="34" charset="0"/>
                        </a:rPr>
                        <a:t> Leigh Library Turnpike Centre Market Street WN7 1EB </a:t>
                      </a:r>
                    </a:p>
                  </a:txBody>
                  <a:tcPr/>
                </a:tc>
                <a:extLst>
                  <a:ext uri="{0D108BD9-81ED-4DB2-BD59-A6C34878D82A}">
                    <a16:rowId xmlns:a16="http://schemas.microsoft.com/office/drawing/2014/main" val="10001"/>
                  </a:ext>
                </a:extLst>
              </a:tr>
              <a:tr h="1007524">
                <a:tc>
                  <a:txBody>
                    <a:bodyPr/>
                    <a:lstStyle/>
                    <a:p>
                      <a:r>
                        <a:rPr lang="en-GB" sz="900" b="0" dirty="0">
                          <a:solidFill>
                            <a:schemeClr val="tx1"/>
                          </a:solidFill>
                          <a:latin typeface="Arial" panose="020B0604020202020204" pitchFamily="34" charset="0"/>
                          <a:cs typeface="Arial" panose="020B0604020202020204" pitchFamily="34" charset="0"/>
                        </a:rPr>
                        <a:t>AEM Counselling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Counselling service based in Ashton in Makerfield. Years of experience helping people to work through bereavement, loss, anxiety, depression, relationship, drug, alcohol,</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health and family issues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Community Book:</a:t>
                      </a:r>
                      <a:r>
                        <a:rPr lang="en-GB" sz="900" b="0" baseline="0" dirty="0">
                          <a:solidFill>
                            <a:schemeClr val="tx1"/>
                          </a:solidFill>
                          <a:latin typeface="Arial" panose="020B0604020202020204" pitchFamily="34" charset="0"/>
                          <a:cs typeface="Arial" panose="020B0604020202020204" pitchFamily="34" charset="0"/>
                        </a:rPr>
                        <a:t> </a:t>
                      </a:r>
                      <a:r>
                        <a:rPr lang="en-GB" sz="900" b="0" baseline="0" dirty="0">
                          <a:solidFill>
                            <a:srgbClr val="FF0000"/>
                          </a:solidFill>
                          <a:latin typeface="Arial" panose="020B0604020202020204" pitchFamily="34" charset="0"/>
                          <a:cs typeface="Arial" panose="020B0604020202020204" pitchFamily="34" charset="0"/>
                          <a:hlinkClick r:id="rId5"/>
                        </a:rPr>
                        <a:t>https://www.communitybook.org/organisation/501</a:t>
                      </a:r>
                      <a:r>
                        <a:rPr lang="en-GB" sz="900" b="0" baseline="0" dirty="0">
                          <a:solidFill>
                            <a:srgbClr val="FF0000"/>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rPr>
                        <a:t>Telephone: 07908399781 </a:t>
                      </a:r>
                    </a:p>
                    <a:p>
                      <a:r>
                        <a:rPr lang="en-GB" sz="900" b="0" dirty="0">
                          <a:solidFill>
                            <a:schemeClr val="tx1"/>
                          </a:solidFill>
                          <a:latin typeface="Arial" panose="020B0604020202020204" pitchFamily="34" charset="0"/>
                          <a:cs typeface="Arial" panose="020B0604020202020204" pitchFamily="34" charset="0"/>
                        </a:rPr>
                        <a:t>Email: </a:t>
                      </a:r>
                      <a:r>
                        <a:rPr lang="en-GB" sz="900" b="0" dirty="0">
                          <a:solidFill>
                            <a:srgbClr val="FF0000"/>
                          </a:solidFill>
                          <a:latin typeface="Arial" panose="020B0604020202020204" pitchFamily="34" charset="0"/>
                          <a:cs typeface="Arial" panose="020B0604020202020204" pitchFamily="34" charset="0"/>
                          <a:hlinkClick r:id="rId6"/>
                        </a:rPr>
                        <a:t>Alisonmatthews27@msn.com</a:t>
                      </a:r>
                      <a:r>
                        <a:rPr lang="en-GB" sz="900" b="0" dirty="0">
                          <a:solidFill>
                            <a:srgbClr val="FF0000"/>
                          </a:solidFill>
                          <a:latin typeface="Arial" panose="020B0604020202020204" pitchFamily="34" charset="0"/>
                          <a:cs typeface="Arial" panose="020B0604020202020204" pitchFamily="34" charset="0"/>
                        </a:rPr>
                        <a:t>  </a:t>
                      </a:r>
                    </a:p>
                    <a:p>
                      <a:endParaRPr lang="en-GB" sz="900" b="0" dirty="0">
                        <a:solidFill>
                          <a:srgbClr val="FF0000"/>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73 Tatton Drive </a:t>
                      </a:r>
                    </a:p>
                    <a:p>
                      <a:r>
                        <a:rPr lang="en-GB" sz="900" b="0" dirty="0">
                          <a:solidFill>
                            <a:schemeClr val="tx1"/>
                          </a:solidFill>
                          <a:latin typeface="Arial" panose="020B0604020202020204" pitchFamily="34" charset="0"/>
                          <a:cs typeface="Arial" panose="020B0604020202020204" pitchFamily="34" charset="0"/>
                        </a:rPr>
                        <a:t>Ashton in Makerfield </a:t>
                      </a:r>
                    </a:p>
                    <a:p>
                      <a:r>
                        <a:rPr lang="en-GB" sz="900" b="0" dirty="0">
                          <a:solidFill>
                            <a:schemeClr val="tx1"/>
                          </a:solidFill>
                          <a:latin typeface="Arial" panose="020B0604020202020204" pitchFamily="34" charset="0"/>
                          <a:cs typeface="Arial" panose="020B0604020202020204" pitchFamily="34" charset="0"/>
                        </a:rPr>
                        <a:t>WN4 9UA</a:t>
                      </a:r>
                    </a:p>
                    <a:p>
                      <a:r>
                        <a:rPr lang="en-GB" sz="900" b="0" dirty="0">
                          <a:solidFill>
                            <a:schemeClr val="tx1"/>
                          </a:solidFill>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10002"/>
                  </a:ext>
                </a:extLst>
              </a:tr>
              <a:tr h="1072331">
                <a:tc>
                  <a:txBody>
                    <a:bodyPr/>
                    <a:lstStyle/>
                    <a:p>
                      <a:r>
                        <a:rPr lang="en-GB" sz="900" b="0" dirty="0">
                          <a:solidFill>
                            <a:schemeClr val="tx1"/>
                          </a:solidFill>
                          <a:latin typeface="Arial" panose="020B0604020202020204" pitchFamily="34" charset="0"/>
                          <a:cs typeface="Arial" panose="020B0604020202020204" pitchFamily="34" charset="0"/>
                        </a:rPr>
                        <a:t>Lean On Me Project - Wigan Family Welfare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An Advocate can provide issue specific, person centred, free and confidential support with a view to finding the support that they need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Community Book:</a:t>
                      </a:r>
                      <a:r>
                        <a:rPr lang="en-GB" sz="900" b="0" dirty="0">
                          <a:solidFill>
                            <a:srgbClr val="FF0000"/>
                          </a:solidFill>
                          <a:latin typeface="Arial" panose="020B0604020202020204" pitchFamily="34" charset="0"/>
                          <a:cs typeface="Arial" panose="020B0604020202020204" pitchFamily="34" charset="0"/>
                        </a:rPr>
                        <a:t> </a:t>
                      </a:r>
                      <a:r>
                        <a:rPr lang="en-GB" sz="900" b="0" dirty="0">
                          <a:solidFill>
                            <a:srgbClr val="FF0000"/>
                          </a:solidFill>
                          <a:latin typeface="Arial" panose="020B0604020202020204" pitchFamily="34" charset="0"/>
                          <a:cs typeface="Arial" panose="020B0604020202020204" pitchFamily="34" charset="0"/>
                          <a:hlinkClick r:id="rId7"/>
                        </a:rPr>
                        <a:t>https://www.communitybook.org/organisation/537</a:t>
                      </a:r>
                      <a:r>
                        <a:rPr lang="en-GB" sz="900" b="0" dirty="0">
                          <a:solidFill>
                            <a:srgbClr val="FF0000"/>
                          </a:solidFill>
                          <a:latin typeface="Arial" panose="020B0604020202020204" pitchFamily="34" charset="0"/>
                          <a:cs typeface="Arial" panose="020B0604020202020204" pitchFamily="34" charset="0"/>
                        </a:rPr>
                        <a:t> </a:t>
                      </a:r>
                    </a:p>
                    <a:p>
                      <a:r>
                        <a:rPr lang="fr-FR" sz="900" b="0" dirty="0">
                          <a:solidFill>
                            <a:schemeClr val="tx1"/>
                          </a:solidFill>
                          <a:latin typeface="Arial" panose="020B0604020202020204" pitchFamily="34" charset="0"/>
                          <a:cs typeface="Arial" panose="020B0604020202020204" pitchFamily="34" charset="0"/>
                        </a:rPr>
                        <a:t>Email: </a:t>
                      </a:r>
                      <a:r>
                        <a:rPr lang="fr-FR" sz="900" b="0" dirty="0">
                          <a:solidFill>
                            <a:srgbClr val="FF0000"/>
                          </a:solidFill>
                          <a:latin typeface="Arial" panose="020B0604020202020204" pitchFamily="34" charset="0"/>
                          <a:cs typeface="Arial" panose="020B0604020202020204" pitchFamily="34" charset="0"/>
                          <a:hlinkClick r:id="rId8"/>
                        </a:rPr>
                        <a:t>admin@wiganfamilywelfare.co.uk</a:t>
                      </a:r>
                      <a:r>
                        <a:rPr lang="fr-FR" sz="900" b="0" dirty="0">
                          <a:solidFill>
                            <a:srgbClr val="FF0000"/>
                          </a:solidFill>
                          <a:latin typeface="Arial" panose="020B0604020202020204" pitchFamily="34" charset="0"/>
                          <a:cs typeface="Arial" panose="020B0604020202020204" pitchFamily="34" charset="0"/>
                        </a:rPr>
                        <a:t> </a:t>
                      </a:r>
                    </a:p>
                    <a:p>
                      <a:r>
                        <a:rPr lang="fr-FR" sz="900" b="0" dirty="0">
                          <a:solidFill>
                            <a:schemeClr val="tx1"/>
                          </a:solidFill>
                          <a:latin typeface="Arial" panose="020B0604020202020204" pitchFamily="34" charset="0"/>
                          <a:cs typeface="Arial" panose="020B0604020202020204" pitchFamily="34" charset="0"/>
                        </a:rPr>
                        <a:t>Telephone: 01942 867888</a:t>
                      </a:r>
                    </a:p>
                    <a:p>
                      <a:endParaRPr lang="en-GB" sz="900" b="0" dirty="0">
                        <a:solidFill>
                          <a:srgbClr val="FF0000"/>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Wigan Family Welfare</a:t>
                      </a:r>
                    </a:p>
                    <a:p>
                      <a:r>
                        <a:rPr lang="en-GB" sz="900" b="0" dirty="0">
                          <a:solidFill>
                            <a:schemeClr val="tx1"/>
                          </a:solidFill>
                          <a:latin typeface="Arial" panose="020B0604020202020204" pitchFamily="34" charset="0"/>
                          <a:cs typeface="Arial" panose="020B0604020202020204" pitchFamily="34" charset="0"/>
                        </a:rPr>
                        <a:t>St Catharine's House, Catherine Terrace</a:t>
                      </a:r>
                    </a:p>
                    <a:p>
                      <a:r>
                        <a:rPr lang="en-GB" sz="900" b="0" dirty="0">
                          <a:solidFill>
                            <a:schemeClr val="tx1"/>
                          </a:solidFill>
                          <a:latin typeface="Arial" panose="020B0604020202020204" pitchFamily="34" charset="0"/>
                          <a:cs typeface="Arial" panose="020B0604020202020204" pitchFamily="34" charset="0"/>
                        </a:rPr>
                        <a:t>Wigan</a:t>
                      </a:r>
                    </a:p>
                    <a:p>
                      <a:r>
                        <a:rPr lang="en-GB" sz="900" b="0" dirty="0">
                          <a:solidFill>
                            <a:schemeClr val="tx1"/>
                          </a:solidFill>
                          <a:latin typeface="Arial" panose="020B0604020202020204" pitchFamily="34" charset="0"/>
                          <a:cs typeface="Arial" panose="020B0604020202020204" pitchFamily="34" charset="0"/>
                        </a:rPr>
                        <a:t>WN1 3JW</a:t>
                      </a:r>
                    </a:p>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1159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Resolutions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Provide mediation to people who are experiencing conflict and relationship difficulties.</a:t>
                      </a:r>
                    </a:p>
                  </a:txBody>
                  <a:tcPr/>
                </a:tc>
                <a:tc>
                  <a:txBody>
                    <a:bodyPr/>
                    <a:lstStyle/>
                    <a:p>
                      <a:r>
                        <a:rPr lang="fr-FR" sz="900" b="0" dirty="0">
                          <a:solidFill>
                            <a:schemeClr val="tx1"/>
                          </a:solidFill>
                          <a:latin typeface="Arial" panose="020B0604020202020204" pitchFamily="34" charset="0"/>
                          <a:cs typeface="Arial" panose="020B0604020202020204" pitchFamily="34" charset="0"/>
                        </a:rPr>
                        <a:t>Email: </a:t>
                      </a:r>
                      <a:r>
                        <a:rPr lang="fr-FR" sz="900" b="0" dirty="0">
                          <a:solidFill>
                            <a:schemeClr val="tx1"/>
                          </a:solidFill>
                          <a:latin typeface="Arial" panose="020B0604020202020204" pitchFamily="34" charset="0"/>
                          <a:cs typeface="Arial" panose="020B0604020202020204" pitchFamily="34" charset="0"/>
                          <a:hlinkClick r:id="rId9"/>
                        </a:rPr>
                        <a:t>tracy@resolutionsmediation.org</a:t>
                      </a:r>
                      <a:r>
                        <a:rPr lang="fr-FR" sz="900" b="0" dirty="0">
                          <a:solidFill>
                            <a:schemeClr val="tx1"/>
                          </a:solidFill>
                          <a:latin typeface="Arial" panose="020B0604020202020204" pitchFamily="34" charset="0"/>
                          <a:cs typeface="Arial" panose="020B0604020202020204" pitchFamily="34" charset="0"/>
                        </a:rPr>
                        <a:t> </a:t>
                      </a:r>
                    </a:p>
                    <a:p>
                      <a:r>
                        <a:rPr lang="fr-FR" sz="900" b="0" dirty="0">
                          <a:solidFill>
                            <a:schemeClr val="tx1"/>
                          </a:solidFill>
                          <a:latin typeface="Arial" panose="020B0604020202020204" pitchFamily="34" charset="0"/>
                          <a:cs typeface="Arial" panose="020B0604020202020204" pitchFamily="34" charset="0"/>
                        </a:rPr>
                        <a:t>Telephone: 01942 601502</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Community Book: </a:t>
                      </a:r>
                      <a:r>
                        <a:rPr lang="en-GB" sz="900" b="0" dirty="0">
                          <a:solidFill>
                            <a:schemeClr val="tx1"/>
                          </a:solidFill>
                          <a:latin typeface="Arial" panose="020B0604020202020204" pitchFamily="34" charset="0"/>
                          <a:cs typeface="Arial" panose="020B0604020202020204" pitchFamily="34" charset="0"/>
                          <a:hlinkClick r:id="rId10"/>
                        </a:rPr>
                        <a:t>https://www.communitybook.org/organisation/268</a:t>
                      </a:r>
                      <a:r>
                        <a:rPr lang="en-GB" sz="900" b="0" dirty="0">
                          <a:solidFill>
                            <a:schemeClr val="tx1"/>
                          </a:solidFill>
                          <a:latin typeface="Arial" panose="020B0604020202020204" pitchFamily="34" charset="0"/>
                          <a:cs typeface="Arial" panose="020B0604020202020204" pitchFamily="34" charset="0"/>
                        </a:rPr>
                        <a:t>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Higher Folds Community Centre</a:t>
                      </a:r>
                    </a:p>
                    <a:p>
                      <a:r>
                        <a:rPr lang="en-GB" sz="900" b="0" dirty="0">
                          <a:solidFill>
                            <a:schemeClr val="tx1"/>
                          </a:solidFill>
                          <a:latin typeface="Arial" panose="020B0604020202020204" pitchFamily="34" charset="0"/>
                          <a:cs typeface="Arial" panose="020B0604020202020204" pitchFamily="34" charset="0"/>
                        </a:rPr>
                        <a:t>Stirling Close</a:t>
                      </a:r>
                    </a:p>
                    <a:p>
                      <a:r>
                        <a:rPr lang="en-GB" sz="900" b="0" dirty="0">
                          <a:solidFill>
                            <a:schemeClr val="tx1"/>
                          </a:solidFill>
                          <a:latin typeface="Arial" panose="020B0604020202020204" pitchFamily="34" charset="0"/>
                          <a:cs typeface="Arial" panose="020B0604020202020204" pitchFamily="34" charset="0"/>
                        </a:rPr>
                        <a:t>WN7 2UB</a:t>
                      </a:r>
                    </a:p>
                    <a:p>
                      <a:r>
                        <a:rPr lang="en-GB" sz="900" b="0" dirty="0">
                          <a:solidFill>
                            <a:schemeClr val="tx1"/>
                          </a:solidFill>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10004"/>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028384" y="52803"/>
            <a:ext cx="837133" cy="43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4495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2195736" y="116632"/>
            <a:ext cx="489654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00B0F0"/>
                </a:solidFill>
                <a:latin typeface="Arial" panose="020B0604020202020204" pitchFamily="34" charset="0"/>
                <a:cs typeface="Arial" panose="020B0604020202020204" pitchFamily="34" charset="0"/>
              </a:rPr>
              <a:t>Youth </a:t>
            </a:r>
          </a:p>
          <a:p>
            <a:pPr algn="ctr" eaLnBrk="1" hangingPunct="1">
              <a:spcBef>
                <a:spcPct val="0"/>
              </a:spcBef>
              <a:buFontTx/>
              <a:buNone/>
            </a:pPr>
            <a:r>
              <a:rPr lang="en-GB" sz="1200" dirty="0">
                <a:solidFill>
                  <a:srgbClr val="00B0F0"/>
                </a:solidFill>
                <a:latin typeface="Arial" panose="020B0604020202020204" pitchFamily="34" charset="0"/>
                <a:cs typeface="Arial" panose="020B0604020202020204" pitchFamily="34" charset="0"/>
              </a:rPr>
              <a:t>A person belonging to a particular age or range of ages</a:t>
            </a:r>
            <a:r>
              <a:rPr lang="en-GB" sz="1400" dirty="0">
                <a:solidFill>
                  <a:srgbClr val="00B0F0"/>
                </a:solidFill>
                <a:latin typeface="Arial" panose="020B0604020202020204" pitchFamily="34" charset="0"/>
                <a:cs typeface="Arial" panose="020B0604020202020204" pitchFamily="34" charset="0"/>
              </a:rPr>
              <a:t>.</a:t>
            </a:r>
            <a:r>
              <a:rPr lang="en-GB" altLang="en-US" sz="1400" b="1" dirty="0">
                <a:solidFill>
                  <a:srgbClr val="00B0F0"/>
                </a:solidFill>
                <a:latin typeface="Arial" panose="020B0604020202020204" pitchFamily="34" charset="0"/>
                <a:cs typeface="Arial" panose="020B0604020202020204" pitchFamily="34" charset="0"/>
              </a:rPr>
              <a:t>  </a:t>
            </a:r>
          </a:p>
        </p:txBody>
      </p:sp>
      <p:graphicFrame>
        <p:nvGraphicFramePr>
          <p:cNvPr id="6" name="Table 5"/>
          <p:cNvGraphicFramePr>
            <a:graphicFrameLocks noGrp="1"/>
          </p:cNvGraphicFramePr>
          <p:nvPr>
            <p:extLst>
              <p:ext uri="{D42A27DB-BD31-4B8C-83A1-F6EECF244321}">
                <p14:modId xmlns:p14="http://schemas.microsoft.com/office/powerpoint/2010/main" val="3631394757"/>
              </p:ext>
            </p:extLst>
          </p:nvPr>
        </p:nvGraphicFramePr>
        <p:xfrm>
          <a:off x="35496" y="836713"/>
          <a:ext cx="9108503" cy="4681050"/>
        </p:xfrm>
        <a:graphic>
          <a:graphicData uri="http://schemas.openxmlformats.org/drawingml/2006/table">
            <a:tbl>
              <a:tblPr firstRow="1" bandRow="1">
                <a:tableStyleId>{3B4B98B0-60AC-42C2-AFA5-B58CD77FA1E5}</a:tableStyleId>
              </a:tblPr>
              <a:tblGrid>
                <a:gridCol w="1781733">
                  <a:extLst>
                    <a:ext uri="{9D8B030D-6E8A-4147-A177-3AD203B41FA5}">
                      <a16:colId xmlns:a16="http://schemas.microsoft.com/office/drawing/2014/main" val="20000"/>
                    </a:ext>
                  </a:extLst>
                </a:gridCol>
                <a:gridCol w="2149168">
                  <a:extLst>
                    <a:ext uri="{9D8B030D-6E8A-4147-A177-3AD203B41FA5}">
                      <a16:colId xmlns:a16="http://schemas.microsoft.com/office/drawing/2014/main" val="20001"/>
                    </a:ext>
                  </a:extLst>
                </a:gridCol>
                <a:gridCol w="2981867">
                  <a:extLst>
                    <a:ext uri="{9D8B030D-6E8A-4147-A177-3AD203B41FA5}">
                      <a16:colId xmlns:a16="http://schemas.microsoft.com/office/drawing/2014/main" val="20002"/>
                    </a:ext>
                  </a:extLst>
                </a:gridCol>
                <a:gridCol w="2195735">
                  <a:extLst>
                    <a:ext uri="{9D8B030D-6E8A-4147-A177-3AD203B41FA5}">
                      <a16:colId xmlns:a16="http://schemas.microsoft.com/office/drawing/2014/main" val="20003"/>
                    </a:ext>
                  </a:extLst>
                </a:gridCol>
              </a:tblGrid>
              <a:tr h="207814">
                <a:tc>
                  <a:txBody>
                    <a:bodyPr/>
                    <a:lstStyle/>
                    <a:p>
                      <a:r>
                        <a:rPr lang="en-GB" sz="900" b="1" dirty="0">
                          <a:latin typeface="Arial" panose="020B0604020202020204" pitchFamily="34" charset="0"/>
                          <a:cs typeface="Arial" panose="020B0604020202020204" pitchFamily="34" charset="0"/>
                        </a:rPr>
                        <a:t>Who</a:t>
                      </a:r>
                    </a:p>
                  </a:txBody>
                  <a:tcPr/>
                </a:tc>
                <a:tc>
                  <a:txBody>
                    <a:bodyPr/>
                    <a:lstStyle/>
                    <a:p>
                      <a:r>
                        <a:rPr lang="en-GB" sz="900" b="1" dirty="0">
                          <a:latin typeface="Arial" panose="020B0604020202020204" pitchFamily="34" charset="0"/>
                          <a:cs typeface="Arial" panose="020B0604020202020204" pitchFamily="34" charset="0"/>
                        </a:rPr>
                        <a:t>What </a:t>
                      </a:r>
                    </a:p>
                  </a:txBody>
                  <a:tcPr/>
                </a:tc>
                <a:tc>
                  <a:txBody>
                    <a:bodyPr/>
                    <a:lstStyle/>
                    <a:p>
                      <a:r>
                        <a:rPr lang="en-GB" sz="900" b="1" dirty="0">
                          <a:latin typeface="Arial" panose="020B0604020202020204" pitchFamily="34" charset="0"/>
                          <a:cs typeface="Arial" panose="020B0604020202020204" pitchFamily="34" charset="0"/>
                        </a:rPr>
                        <a:t>Contact</a:t>
                      </a:r>
                      <a:r>
                        <a:rPr lang="en-GB" sz="900" b="1" baseline="0" dirty="0">
                          <a:latin typeface="Arial" panose="020B0604020202020204" pitchFamily="34" charset="0"/>
                          <a:cs typeface="Arial" panose="020B0604020202020204" pitchFamily="34" charset="0"/>
                        </a:rPr>
                        <a:t> </a:t>
                      </a:r>
                      <a:endParaRPr lang="en-GB" sz="900" b="1" dirty="0">
                        <a:latin typeface="Arial" panose="020B0604020202020204" pitchFamily="34" charset="0"/>
                        <a:cs typeface="Arial" panose="020B0604020202020204" pitchFamily="34" charset="0"/>
                      </a:endParaRPr>
                    </a:p>
                  </a:txBody>
                  <a:tcPr/>
                </a:tc>
                <a:tc>
                  <a:txBody>
                    <a:bodyPr/>
                    <a:lstStyle/>
                    <a:p>
                      <a:r>
                        <a:rPr lang="en-GB" sz="900" b="1"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346118">
                <a:tc>
                  <a:txBody>
                    <a:bodyPr/>
                    <a:lstStyle/>
                    <a:p>
                      <a:r>
                        <a:rPr lang="en-GB" sz="900" b="0" dirty="0">
                          <a:latin typeface="Arial" panose="020B0604020202020204" pitchFamily="34" charset="0"/>
                          <a:cs typeface="Arial" panose="020B0604020202020204" pitchFamily="34" charset="0"/>
                        </a:rPr>
                        <a:t>Young Persons Residents Forum</a:t>
                      </a:r>
                    </a:p>
                  </a:txBody>
                  <a:tcPr/>
                </a:tc>
                <a:tc>
                  <a:txBody>
                    <a:bodyPr/>
                    <a:lstStyle/>
                    <a:p>
                      <a:r>
                        <a:rPr lang="en-GB" sz="900" b="0" dirty="0">
                          <a:latin typeface="Arial" panose="020B0604020202020204" pitchFamily="34" charset="0"/>
                          <a:cs typeface="Arial" panose="020B0604020202020204" pitchFamily="34" charset="0"/>
                        </a:rPr>
                        <a:t>Young people in supported housing accommodation from</a:t>
                      </a:r>
                      <a:r>
                        <a:rPr lang="en-GB" sz="900" b="0" baseline="0" dirty="0">
                          <a:latin typeface="Arial" panose="020B0604020202020204" pitchFamily="34" charset="0"/>
                          <a:cs typeface="Arial" panose="020B0604020202020204" pitchFamily="34" charset="0"/>
                        </a:rPr>
                        <a:t> ages </a:t>
                      </a:r>
                      <a:r>
                        <a:rPr lang="en-GB" sz="900" b="0" dirty="0">
                          <a:latin typeface="Arial" panose="020B0604020202020204" pitchFamily="34" charset="0"/>
                          <a:cs typeface="Arial" panose="020B0604020202020204" pitchFamily="34" charset="0"/>
                        </a:rPr>
                        <a:t>16 to 25 within Adactus Housing.</a:t>
                      </a: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Email:</a:t>
                      </a:r>
                      <a:r>
                        <a:rPr lang="en-GB" sz="900" b="0" kern="1200" baseline="0" dirty="0">
                          <a:solidFill>
                            <a:schemeClr val="tx1"/>
                          </a:solidFill>
                          <a:effectLst/>
                          <a:latin typeface="Arial" panose="020B0604020202020204" pitchFamily="34" charset="0"/>
                          <a:ea typeface="+mn-ea"/>
                          <a:cs typeface="Arial" panose="020B0604020202020204" pitchFamily="34" charset="0"/>
                        </a:rPr>
                        <a:t> </a:t>
                      </a:r>
                      <a:r>
                        <a:rPr lang="en-GB" sz="900" b="0" kern="1200" dirty="0">
                          <a:solidFill>
                            <a:schemeClr val="tx1"/>
                          </a:solidFill>
                          <a:effectLst/>
                          <a:latin typeface="Arial" panose="020B0604020202020204" pitchFamily="34" charset="0"/>
                          <a:ea typeface="+mn-ea"/>
                          <a:cs typeface="Arial" panose="020B0604020202020204" pitchFamily="34" charset="0"/>
                          <a:hlinkClick r:id="rId3"/>
                        </a:rPr>
                        <a:t>Tracey.Eccleston@jigsawhomes.org.uk</a:t>
                      </a:r>
                      <a:r>
                        <a:rPr lang="en-GB" sz="900" b="0" kern="1200" dirty="0">
                          <a:solidFill>
                            <a:schemeClr val="tx1"/>
                          </a:solidFill>
                          <a:effectLst/>
                          <a:latin typeface="Arial" panose="020B0604020202020204" pitchFamily="34" charset="0"/>
                          <a:ea typeface="+mn-ea"/>
                          <a:cs typeface="Arial" panose="020B0604020202020204" pitchFamily="34" charset="0"/>
                        </a:rPr>
                        <a:t>  </a:t>
                      </a:r>
                    </a:p>
                    <a:p>
                      <a:r>
                        <a:rPr lang="en-GB" sz="900" b="0" kern="1200" dirty="0">
                          <a:solidFill>
                            <a:schemeClr val="tx1"/>
                          </a:solidFill>
                          <a:effectLst/>
                          <a:latin typeface="Arial" panose="020B0604020202020204" pitchFamily="34" charset="0"/>
                          <a:ea typeface="+mn-ea"/>
                          <a:cs typeface="Arial" panose="020B0604020202020204" pitchFamily="34" charset="0"/>
                        </a:rPr>
                        <a:t>Phone: </a:t>
                      </a:r>
                      <a:r>
                        <a:rPr lang="en-GB" sz="900" b="0" dirty="0">
                          <a:latin typeface="Arial" panose="020B0604020202020204" pitchFamily="34" charset="0"/>
                          <a:cs typeface="Arial" panose="020B0604020202020204" pitchFamily="34" charset="0"/>
                        </a:rPr>
                        <a:t>01942 267736 </a:t>
                      </a:r>
                    </a:p>
                  </a:txBody>
                  <a:tcPr/>
                </a:tc>
                <a:tc>
                  <a:txBody>
                    <a:bodyPr/>
                    <a:lstStyle/>
                    <a:p>
                      <a:r>
                        <a:rPr lang="en-GB" sz="900" b="0" dirty="0">
                          <a:effectLst/>
                          <a:latin typeface="Arial" panose="020B0604020202020204" pitchFamily="34" charset="0"/>
                          <a:cs typeface="Arial" panose="020B0604020202020204" pitchFamily="34" charset="0"/>
                        </a:rPr>
                        <a:t>Turner House</a:t>
                      </a:r>
                      <a:br>
                        <a:rPr lang="en-GB" sz="900" b="0" dirty="0">
                          <a:effectLst/>
                          <a:latin typeface="Arial" panose="020B0604020202020204" pitchFamily="34" charset="0"/>
                          <a:cs typeface="Arial" panose="020B0604020202020204" pitchFamily="34" charset="0"/>
                        </a:rPr>
                      </a:br>
                      <a:r>
                        <a:rPr lang="en-GB" sz="900" b="0" dirty="0">
                          <a:effectLst/>
                          <a:latin typeface="Arial" panose="020B0604020202020204" pitchFamily="34" charset="0"/>
                          <a:cs typeface="Arial" panose="020B0604020202020204" pitchFamily="34" charset="0"/>
                        </a:rPr>
                        <a:t>56 King Street</a:t>
                      </a:r>
                      <a:br>
                        <a:rPr lang="en-GB" sz="900" b="0" dirty="0">
                          <a:effectLst/>
                          <a:latin typeface="Arial" panose="020B0604020202020204" pitchFamily="34" charset="0"/>
                          <a:cs typeface="Arial" panose="020B0604020202020204" pitchFamily="34" charset="0"/>
                        </a:rPr>
                      </a:br>
                      <a:r>
                        <a:rPr lang="en-GB" sz="900" b="0" dirty="0">
                          <a:effectLst/>
                          <a:latin typeface="Arial" panose="020B0604020202020204" pitchFamily="34" charset="0"/>
                          <a:cs typeface="Arial" panose="020B0604020202020204" pitchFamily="34" charset="0"/>
                        </a:rPr>
                        <a:t>Leigh, WN7 4LJ </a:t>
                      </a:r>
                      <a:endParaRPr lang="en-GB" sz="9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46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latin typeface="Arial" panose="020B0604020202020204" pitchFamily="34" charset="0"/>
                          <a:cs typeface="Arial" panose="020B0604020202020204" pitchFamily="34" charset="0"/>
                        </a:rPr>
                        <a:t>Wigan Youth Forum</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b="0" dirty="0">
                        <a:solidFill>
                          <a:srgbClr val="FF0000"/>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Chris Essex-Crosby </a:t>
                      </a:r>
                      <a:r>
                        <a:rPr lang="en-GB" sz="900" dirty="0">
                          <a:solidFill>
                            <a:schemeClr val="tx1"/>
                          </a:solidFill>
                          <a:latin typeface="Arial" panose="020B0604020202020204" pitchFamily="34" charset="0"/>
                          <a:cs typeface="Arial" panose="020B0604020202020204" pitchFamily="34" charset="0"/>
                        </a:rPr>
                        <a:t>Chair of Wigan Youth Forum / Community Engagement Lead</a:t>
                      </a:r>
                      <a:r>
                        <a:rPr lang="en-GB" sz="900" baseline="0" dirty="0">
                          <a:solidFill>
                            <a:schemeClr val="tx1"/>
                          </a:solidFill>
                          <a:latin typeface="Arial" panose="020B0604020202020204" pitchFamily="34" charset="0"/>
                          <a:cs typeface="Arial" panose="020B0604020202020204" pitchFamily="34" charset="0"/>
                        </a:rPr>
                        <a:t> for</a:t>
                      </a:r>
                      <a:r>
                        <a:rPr lang="en-GB" sz="900" dirty="0">
                          <a:solidFill>
                            <a:schemeClr val="tx1"/>
                          </a:solidFill>
                          <a:latin typeface="Arial" panose="020B0604020202020204" pitchFamily="34" charset="0"/>
                          <a:cs typeface="Arial" panose="020B0604020202020204" pitchFamily="34" charset="0"/>
                        </a:rPr>
                        <a:t> IHL </a:t>
                      </a:r>
                      <a:endParaRPr lang="en-GB" sz="900" b="0" dirty="0">
                        <a:solidFill>
                          <a:schemeClr val="tx1"/>
                        </a:solidFill>
                        <a:latin typeface="Arial" panose="020B0604020202020204" pitchFamily="34" charset="0"/>
                        <a:cs typeface="Arial" panose="020B0604020202020204" pitchFamily="34" charset="0"/>
                      </a:endParaRPr>
                    </a:p>
                    <a:p>
                      <a:r>
                        <a:rPr lang="en-GB" sz="900" b="0" dirty="0">
                          <a:solidFill>
                            <a:schemeClr val="tx1"/>
                          </a:solidFill>
                          <a:latin typeface="Arial" panose="020B0604020202020204" pitchFamily="34" charset="0"/>
                          <a:cs typeface="Arial" panose="020B0604020202020204" pitchFamily="34" charset="0"/>
                        </a:rPr>
                        <a:t>Email</a:t>
                      </a:r>
                      <a:r>
                        <a:rPr lang="en-GB" sz="900" b="0" baseline="0" dirty="0">
                          <a:solidFill>
                            <a:schemeClr val="tx1"/>
                          </a:solidFill>
                          <a:latin typeface="Arial" panose="020B0604020202020204" pitchFamily="34" charset="0"/>
                          <a:cs typeface="Arial" panose="020B0604020202020204" pitchFamily="34" charset="0"/>
                        </a:rPr>
                        <a:t>: </a:t>
                      </a:r>
                      <a:r>
                        <a:rPr lang="en-GB" sz="900" dirty="0">
                          <a:solidFill>
                            <a:srgbClr val="FF0000"/>
                          </a:solidFill>
                          <a:latin typeface="Arial" panose="020B0604020202020204" pitchFamily="34" charset="0"/>
                          <a:cs typeface="Arial" panose="020B0604020202020204" pitchFamily="34" charset="0"/>
                          <a:hlinkClick r:id="rId4"/>
                        </a:rPr>
                        <a:t>chris.essex-crosby@ihlmail.org</a:t>
                      </a:r>
                      <a:r>
                        <a:rPr lang="en-GB" sz="900" dirty="0">
                          <a:solidFill>
                            <a:srgbClr val="FF0000"/>
                          </a:solidFill>
                          <a:latin typeface="Arial" panose="020B0604020202020204" pitchFamily="34" charset="0"/>
                          <a:cs typeface="Arial" panose="020B0604020202020204" pitchFamily="34" charset="0"/>
                        </a:rPr>
                        <a:t> </a:t>
                      </a:r>
                      <a:endParaRPr lang="en-GB" sz="900" b="0" dirty="0">
                        <a:solidFill>
                          <a:srgbClr val="FF0000"/>
                        </a:solidFill>
                        <a:latin typeface="Arial" panose="020B0604020202020204" pitchFamily="34" charset="0"/>
                        <a:cs typeface="Arial" panose="020B0604020202020204" pitchFamily="34" charset="0"/>
                      </a:endParaRPr>
                    </a:p>
                  </a:txBody>
                  <a:tcPr/>
                </a:tc>
                <a:tc>
                  <a:txBody>
                    <a:bodyPr/>
                    <a:lstStyle/>
                    <a:p>
                      <a:r>
                        <a:rPr lang="en-GB" sz="900" dirty="0">
                          <a:solidFill>
                            <a:srgbClr val="FF0000"/>
                          </a:solidFill>
                          <a:effectLst/>
                          <a:latin typeface="Arial" panose="020B0604020202020204" pitchFamily="34" charset="0"/>
                          <a:cs typeface="Arial" panose="020B0604020202020204" pitchFamily="34" charset="0"/>
                        </a:rPr>
                        <a:t>L</a:t>
                      </a:r>
                      <a:r>
                        <a:rPr lang="en-GB" sz="900" dirty="0">
                          <a:solidFill>
                            <a:schemeClr val="tx1"/>
                          </a:solidFill>
                          <a:effectLst/>
                          <a:latin typeface="Arial" panose="020B0604020202020204" pitchFamily="34" charset="0"/>
                          <a:cs typeface="Arial" panose="020B0604020202020204" pitchFamily="34" charset="0"/>
                        </a:rPr>
                        <a:t>eisure HQ, Robin Park Indoor Sports Centre, Loire Drive, Wigan</a:t>
                      </a:r>
                      <a:r>
                        <a:rPr lang="en-GB" sz="900" baseline="0" dirty="0">
                          <a:solidFill>
                            <a:schemeClr val="tx1"/>
                          </a:solidFill>
                          <a:effectLst/>
                          <a:latin typeface="Arial" panose="020B0604020202020204" pitchFamily="34" charset="0"/>
                          <a:cs typeface="Arial" panose="020B0604020202020204" pitchFamily="34" charset="0"/>
                        </a:rPr>
                        <a:t> </a:t>
                      </a:r>
                      <a:endParaRPr lang="nb-NO"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886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UK Youth Parliament</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Wigan Youth Cabinet is a group of young people aged 11-19 year old  who meet regularly to campaign for change on behalf of the young people of Wigan and Leigh.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Web: </a:t>
                      </a:r>
                      <a:r>
                        <a:rPr lang="en-GB" sz="900" b="0" dirty="0">
                          <a:latin typeface="Arial" panose="020B0604020202020204" pitchFamily="34" charset="0"/>
                          <a:cs typeface="Arial" panose="020B0604020202020204" pitchFamily="34" charset="0"/>
                          <a:hlinkClick r:id="rId5"/>
                        </a:rPr>
                        <a:t>http://www.ukyouthparliament.org.uk/area/wigan/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Email</a:t>
                      </a:r>
                      <a:endParaRPr lang="en-GB" sz="900" b="0" dirty="0">
                        <a:latin typeface="Arial" panose="020B0604020202020204" pitchFamily="34" charset="0"/>
                        <a:cs typeface="Arial" panose="020B0604020202020204" pitchFamily="34" charset="0"/>
                        <a:hlinkClick r:id="rId5"/>
                      </a:endParaRPr>
                    </a:p>
                    <a:p>
                      <a:r>
                        <a:rPr lang="en-GB" sz="900" b="0" dirty="0">
                          <a:latin typeface="Arial" panose="020B0604020202020204" pitchFamily="34" charset="0"/>
                          <a:cs typeface="Arial" panose="020B0604020202020204" pitchFamily="34" charset="0"/>
                          <a:hlinkClick r:id="rId5"/>
                        </a:rPr>
                        <a:t>info@ukyouthparliament.org.uk</a:t>
                      </a:r>
                      <a:r>
                        <a:rPr lang="en-GB" sz="900" b="0" dirty="0">
                          <a:latin typeface="Arial" panose="020B0604020202020204" pitchFamily="34" charset="0"/>
                          <a:cs typeface="Arial" panose="020B0604020202020204" pitchFamily="34" charset="0"/>
                        </a:rPr>
                        <a:t> </a:t>
                      </a:r>
                    </a:p>
                    <a:p>
                      <a:r>
                        <a:rPr lang="en-GB" sz="900" b="0" dirty="0">
                          <a:latin typeface="Arial" panose="020B0604020202020204" pitchFamily="34" charset="0"/>
                          <a:cs typeface="Arial" panose="020B0604020202020204" pitchFamily="34" charset="0"/>
                        </a:rPr>
                        <a:t>Phone:</a:t>
                      </a:r>
                      <a:r>
                        <a:rPr lang="en-GB" sz="900" b="0" baseline="0" dirty="0">
                          <a:latin typeface="Arial" panose="020B0604020202020204" pitchFamily="34" charset="0"/>
                          <a:cs typeface="Arial" panose="020B0604020202020204" pitchFamily="34" charset="0"/>
                        </a:rPr>
                        <a:t> </a:t>
                      </a:r>
                      <a:r>
                        <a:rPr lang="en-GB" sz="900" b="0" dirty="0">
                          <a:latin typeface="Arial" panose="020B0604020202020204" pitchFamily="34" charset="0"/>
                          <a:cs typeface="Arial" panose="020B0604020202020204" pitchFamily="34" charset="0"/>
                        </a:rPr>
                        <a:t>020 7250 8374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UK Youth Parliament</a:t>
                      </a:r>
                    </a:p>
                  </a:txBody>
                  <a:tcPr/>
                </a:tc>
                <a:extLst>
                  <a:ext uri="{0D108BD9-81ED-4DB2-BD59-A6C34878D82A}">
                    <a16:rowId xmlns:a16="http://schemas.microsoft.com/office/drawing/2014/main" val="10003"/>
                  </a:ext>
                </a:extLst>
              </a:tr>
              <a:tr h="3370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Wigan and Leigh Youth Cabinet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sz="900" b="0" kern="1200" dirty="0">
                          <a:solidFill>
                            <a:schemeClr val="tx1"/>
                          </a:solidFill>
                          <a:effectLst/>
                          <a:latin typeface="Arial" panose="020B0604020202020204" pitchFamily="34" charset="0"/>
                          <a:ea typeface="+mn-ea"/>
                          <a:cs typeface="Arial" panose="020B0604020202020204" pitchFamily="34" charset="0"/>
                        </a:rPr>
                        <a:t>Wigan and Leigh Youth Cabinet helps young people to have their say at a local, regional and national level.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Email: </a:t>
                      </a:r>
                      <a:r>
                        <a:rPr lang="en-GB" sz="900" b="0" dirty="0">
                          <a:solidFill>
                            <a:srgbClr val="FF0000"/>
                          </a:solidFill>
                          <a:effectLst/>
                          <a:latin typeface="Arial" panose="020B0604020202020204" pitchFamily="34" charset="0"/>
                          <a:cs typeface="Arial" panose="020B0604020202020204" pitchFamily="34" charset="0"/>
                          <a:hlinkClick r:id="rId6"/>
                        </a:rPr>
                        <a:t>voiceandengagement@wigan.gov.uk</a:t>
                      </a:r>
                      <a:r>
                        <a:rPr lang="en-GB" sz="900" b="0" dirty="0">
                          <a:solidFill>
                            <a:srgbClr val="FF0000"/>
                          </a:solidFill>
                          <a:effectLst/>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Phone</a:t>
                      </a:r>
                      <a:r>
                        <a:rPr lang="en-GB" sz="900" b="0" baseline="0" dirty="0">
                          <a:solidFill>
                            <a:schemeClr val="tx1"/>
                          </a:solidFill>
                          <a:effectLst/>
                          <a:latin typeface="Arial" panose="020B0604020202020204" pitchFamily="34" charset="0"/>
                          <a:cs typeface="Arial" panose="020B0604020202020204" pitchFamily="34" charset="0"/>
                        </a:rPr>
                        <a:t>: </a:t>
                      </a:r>
                      <a:r>
                        <a:rPr lang="en-GB" sz="900" b="0" dirty="0">
                          <a:solidFill>
                            <a:schemeClr val="tx1"/>
                          </a:solidFill>
                          <a:effectLst/>
                          <a:latin typeface="Arial" panose="020B0604020202020204" pitchFamily="34" charset="0"/>
                          <a:cs typeface="Arial" panose="020B0604020202020204" pitchFamily="34" charset="0"/>
                        </a:rPr>
                        <a:t>01942 487076</a:t>
                      </a:r>
                      <a:endParaRPr lang="en-GB" sz="900" b="0" dirty="0">
                        <a:solidFill>
                          <a:schemeClr val="tx1"/>
                        </a:solidFill>
                        <a:latin typeface="Arial" panose="020B0604020202020204" pitchFamily="34" charset="0"/>
                        <a:cs typeface="Arial" panose="020B0604020202020204" pitchFamily="34" charset="0"/>
                      </a:endParaRPr>
                    </a:p>
                    <a:p>
                      <a:endParaRPr lang="en-GB" sz="900" b="0" dirty="0">
                        <a:solidFill>
                          <a:srgbClr val="FF0000"/>
                        </a:solidFill>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Wigan Life Centre, WN1 1NJ, Tuesday evenings, from 6.30pm</a:t>
                      </a:r>
                    </a:p>
                  </a:txBody>
                  <a:tcPr/>
                </a:tc>
                <a:extLst>
                  <a:ext uri="{0D108BD9-81ED-4DB2-BD59-A6C34878D82A}">
                    <a16:rowId xmlns:a16="http://schemas.microsoft.com/office/drawing/2014/main" val="10004"/>
                  </a:ext>
                </a:extLst>
              </a:tr>
              <a:tr h="468943">
                <a:tc>
                  <a:txBody>
                    <a:bodyPr/>
                    <a:lstStyle/>
                    <a:p>
                      <a:pPr algn="l"/>
                      <a:r>
                        <a:rPr lang="en-GB" sz="900" b="0" dirty="0">
                          <a:solidFill>
                            <a:schemeClr val="tx1"/>
                          </a:solidFill>
                          <a:latin typeface="Arial" panose="020B0604020202020204" pitchFamily="34" charset="0"/>
                          <a:cs typeface="Arial" panose="020B0604020202020204" pitchFamily="34" charset="0"/>
                        </a:rPr>
                        <a:t>Reclaim: Leigh </a:t>
                      </a:r>
                    </a:p>
                    <a:p>
                      <a:pPr algn="l"/>
                      <a:r>
                        <a:rPr lang="en-GB" sz="900" b="0" dirty="0">
                          <a:solidFill>
                            <a:schemeClr val="tx1"/>
                          </a:solidFill>
                          <a:latin typeface="Arial" panose="020B0604020202020204" pitchFamily="34" charset="0"/>
                          <a:cs typeface="Arial" panose="020B0604020202020204" pitchFamily="34" charset="0"/>
                        </a:rPr>
                        <a:t>Youth Group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A youth leadership and social change organisation  for</a:t>
                      </a:r>
                      <a:r>
                        <a:rPr lang="en-GB" sz="900" b="0" baseline="0" dirty="0">
                          <a:solidFill>
                            <a:schemeClr val="tx1"/>
                          </a:solidFill>
                          <a:latin typeface="Arial" panose="020B0604020202020204" pitchFamily="34" charset="0"/>
                          <a:cs typeface="Arial" panose="020B0604020202020204" pitchFamily="34" charset="0"/>
                        </a:rPr>
                        <a:t> a</a:t>
                      </a:r>
                      <a:r>
                        <a:rPr lang="en-GB" sz="900" b="0" dirty="0">
                          <a:solidFill>
                            <a:schemeClr val="tx1"/>
                          </a:solidFill>
                          <a:latin typeface="Arial" panose="020B0604020202020204" pitchFamily="34" charset="0"/>
                          <a:cs typeface="Arial" panose="020B0604020202020204" pitchFamily="34" charset="0"/>
                        </a:rPr>
                        <a:t>ges</a:t>
                      </a:r>
                      <a:r>
                        <a:rPr lang="en-GB" sz="900" b="0" baseline="0" dirty="0">
                          <a:solidFill>
                            <a:schemeClr val="tx1"/>
                          </a:solidFill>
                          <a:latin typeface="Arial" panose="020B0604020202020204" pitchFamily="34" charset="0"/>
                          <a:cs typeface="Arial" panose="020B0604020202020204" pitchFamily="34" charset="0"/>
                        </a:rPr>
                        <a:t> 11-14 year olds.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Daniel Bonney </a:t>
                      </a:r>
                    </a:p>
                    <a:p>
                      <a:r>
                        <a:rPr lang="en-GB" sz="900" b="0" dirty="0">
                          <a:solidFill>
                            <a:schemeClr val="tx1"/>
                          </a:solidFill>
                          <a:latin typeface="Arial" panose="020B0604020202020204" pitchFamily="34" charset="0"/>
                          <a:cs typeface="Arial" panose="020B0604020202020204" pitchFamily="34" charset="0"/>
                        </a:rPr>
                        <a:t>Community Engagement Lead </a:t>
                      </a:r>
                    </a:p>
                    <a:p>
                      <a:r>
                        <a:rPr lang="en-GB" sz="900" b="0" dirty="0">
                          <a:solidFill>
                            <a:schemeClr val="tx1"/>
                          </a:solidFill>
                          <a:latin typeface="Arial" panose="020B0604020202020204" pitchFamily="34" charset="0"/>
                          <a:cs typeface="Arial" panose="020B0604020202020204" pitchFamily="34" charset="0"/>
                        </a:rPr>
                        <a:t>Phone: 01942487773 </a:t>
                      </a:r>
                    </a:p>
                    <a:p>
                      <a:r>
                        <a:rPr lang="en-GB" sz="900" b="0" kern="1200" dirty="0">
                          <a:solidFill>
                            <a:schemeClr val="tx1"/>
                          </a:solidFill>
                          <a:effectLst/>
                          <a:latin typeface="Arial" panose="020B0604020202020204" pitchFamily="34" charset="0"/>
                          <a:ea typeface="+mn-ea"/>
                          <a:cs typeface="Arial" panose="020B0604020202020204" pitchFamily="34" charset="0"/>
                        </a:rPr>
                        <a:t>Email:  </a:t>
                      </a:r>
                      <a:r>
                        <a:rPr lang="en-GB" sz="900" b="0" dirty="0">
                          <a:solidFill>
                            <a:srgbClr val="FF0000"/>
                          </a:solidFill>
                          <a:latin typeface="Arial" panose="020B0604020202020204" pitchFamily="34" charset="0"/>
                          <a:cs typeface="Arial" panose="020B0604020202020204" pitchFamily="34" charset="0"/>
                          <a:hlinkClick r:id="rId7"/>
                        </a:rPr>
                        <a:t>d.bonney@wigan.gov.uk</a:t>
                      </a:r>
                      <a:r>
                        <a:rPr lang="en-GB" sz="900" b="0" baseline="0" dirty="0">
                          <a:solidFill>
                            <a:srgbClr val="FF0000"/>
                          </a:solidFill>
                          <a:latin typeface="Arial" panose="020B0604020202020204" pitchFamily="34" charset="0"/>
                          <a:cs typeface="Arial" panose="020B0604020202020204" pitchFamily="34" charset="0"/>
                        </a:rPr>
                        <a:t> </a:t>
                      </a:r>
                    </a:p>
                    <a:p>
                      <a:r>
                        <a:rPr lang="en-GB" sz="900" b="0" baseline="0" dirty="0">
                          <a:solidFill>
                            <a:srgbClr val="FF0000"/>
                          </a:solidFill>
                          <a:latin typeface="Arial" panose="020B0604020202020204" pitchFamily="34" charset="0"/>
                          <a:cs typeface="Arial" panose="020B0604020202020204" pitchFamily="34" charset="0"/>
                          <a:hlinkClick r:id="rId8"/>
                        </a:rPr>
                        <a:t>https://www.communitybook.org/organisation/724</a:t>
                      </a:r>
                      <a:r>
                        <a:rPr lang="en-GB" sz="900" b="0" baseline="0" dirty="0">
                          <a:solidFill>
                            <a:srgbClr val="FF0000"/>
                          </a:solidFill>
                          <a:latin typeface="Arial" panose="020B0604020202020204" pitchFamily="34" charset="0"/>
                          <a:cs typeface="Arial" panose="020B0604020202020204" pitchFamily="34" charset="0"/>
                        </a:rPr>
                        <a:t> </a:t>
                      </a:r>
                      <a:endParaRPr lang="en-GB" sz="900" b="0" dirty="0">
                        <a:solidFill>
                          <a:srgbClr val="FF0000"/>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The Lilford Centre</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Tyldesley </a:t>
                      </a:r>
                    </a:p>
                    <a:p>
                      <a:r>
                        <a:rPr lang="en-GB" sz="900" b="0" dirty="0">
                          <a:solidFill>
                            <a:schemeClr val="tx1"/>
                          </a:solidFill>
                          <a:latin typeface="Arial" panose="020B0604020202020204" pitchFamily="34" charset="0"/>
                          <a:cs typeface="Arial" panose="020B0604020202020204" pitchFamily="34" charset="0"/>
                        </a:rPr>
                        <a:t>M29 8LN</a:t>
                      </a:r>
                    </a:p>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468943">
                <a:tc>
                  <a:txBody>
                    <a:bodyPr/>
                    <a:lstStyle/>
                    <a:p>
                      <a:pPr algn="l"/>
                      <a:r>
                        <a:rPr lang="en-GB" sz="900" b="0" kern="1200" dirty="0">
                          <a:solidFill>
                            <a:schemeClr val="tx1"/>
                          </a:solidFill>
                          <a:effectLst/>
                          <a:latin typeface="Arial" panose="020B0604020202020204" pitchFamily="34" charset="0"/>
                          <a:ea typeface="+mn-ea"/>
                          <a:cs typeface="Arial" panose="020B0604020202020204" pitchFamily="34" charset="0"/>
                        </a:rPr>
                        <a:t>Youth Voice groups </a:t>
                      </a:r>
                      <a:endParaRPr lang="en-GB" sz="900" b="0" dirty="0">
                        <a:solidFill>
                          <a:schemeClr val="tx1"/>
                        </a:solidFill>
                        <a:effectLst/>
                        <a:latin typeface="Arial" panose="020B0604020202020204" pitchFamily="34" charset="0"/>
                        <a:cs typeface="Arial" panose="020B0604020202020204" pitchFamily="34" charset="0"/>
                      </a:endParaRPr>
                    </a:p>
                  </a:txBody>
                  <a:tcPr/>
                </a:tc>
                <a:tc>
                  <a:txBody>
                    <a:bodyPr/>
                    <a:lstStyle/>
                    <a:p>
                      <a:pPr algn="l"/>
                      <a:r>
                        <a:rPr lang="en-GB" sz="900" b="0" kern="1200" dirty="0">
                          <a:solidFill>
                            <a:schemeClr val="tx1"/>
                          </a:solidFill>
                          <a:effectLst/>
                          <a:latin typeface="Arial" panose="020B0604020202020204" pitchFamily="34" charset="0"/>
                          <a:ea typeface="+mn-ea"/>
                          <a:cs typeface="Arial" panose="020B0604020202020204" pitchFamily="34" charset="0"/>
                        </a:rPr>
                        <a:t>Youth voice groups are for young people aged 11-18 (or up to age 25 if someone has a disability).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Contact:</a:t>
                      </a:r>
                      <a:r>
                        <a:rPr lang="en-GB" sz="900" b="0" baseline="0" dirty="0">
                          <a:solidFill>
                            <a:schemeClr val="tx1"/>
                          </a:solidFill>
                          <a:latin typeface="Arial" panose="020B0604020202020204" pitchFamily="34" charset="0"/>
                          <a:cs typeface="Arial" panose="020B0604020202020204" pitchFamily="34" charset="0"/>
                        </a:rPr>
                        <a:t> Andrea Smith </a:t>
                      </a:r>
                      <a:r>
                        <a:rPr lang="en-GB" sz="900" b="0" baseline="0" dirty="0">
                          <a:solidFill>
                            <a:schemeClr val="tx1"/>
                          </a:solidFill>
                          <a:latin typeface="Arial" panose="020B0604020202020204" pitchFamily="34" charset="0"/>
                          <a:cs typeface="Arial" panose="020B0604020202020204" pitchFamily="34" charset="0"/>
                          <a:hlinkClick r:id="rId9"/>
                        </a:rPr>
                        <a:t>Andrea.Smith@wigan.gov.uk</a:t>
                      </a:r>
                      <a:endParaRPr lang="en-GB" sz="900" b="0" baseline="0" dirty="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Leigh, Westwell Street, WN7 5ND</a:t>
                      </a:r>
                    </a:p>
                    <a:p>
                      <a:r>
                        <a:rPr lang="en-GB" sz="900" b="0" kern="1200" dirty="0">
                          <a:solidFill>
                            <a:schemeClr val="tx1"/>
                          </a:solidFill>
                          <a:effectLst/>
                          <a:latin typeface="Arial" panose="020B0604020202020204" pitchFamily="34" charset="0"/>
                          <a:ea typeface="+mn-ea"/>
                          <a:cs typeface="Arial" panose="020B0604020202020204" pitchFamily="34" charset="0"/>
                        </a:rPr>
                        <a:t>Wigan, Mesnes Park Lodge, WN1 1TU</a:t>
                      </a:r>
                    </a:p>
                    <a:p>
                      <a:r>
                        <a:rPr lang="en-GB" sz="900" b="0" kern="1200" dirty="0">
                          <a:solidFill>
                            <a:schemeClr val="tx1"/>
                          </a:solidFill>
                          <a:effectLst/>
                          <a:latin typeface="Arial" panose="020B0604020202020204" pitchFamily="34" charset="0"/>
                          <a:ea typeface="+mn-ea"/>
                          <a:cs typeface="Arial" panose="020B0604020202020204" pitchFamily="34" charset="0"/>
                        </a:rPr>
                        <a:t>Ashton, Ashton Library, WN4 9BH</a:t>
                      </a:r>
                    </a:p>
                    <a:p>
                      <a:r>
                        <a:rPr lang="en-GB" sz="900" b="0" kern="1200" dirty="0">
                          <a:solidFill>
                            <a:schemeClr val="tx1"/>
                          </a:solidFill>
                          <a:effectLst/>
                          <a:latin typeface="Arial" panose="020B0604020202020204" pitchFamily="34" charset="0"/>
                          <a:ea typeface="+mn-ea"/>
                          <a:cs typeface="Arial" panose="020B0604020202020204" pitchFamily="34" charset="0"/>
                        </a:rPr>
                        <a:t>Platt Bridge, Liverpool Road, WN2 3TA</a:t>
                      </a:r>
                    </a:p>
                    <a:p>
                      <a:r>
                        <a:rPr lang="en-GB" sz="900" b="0" kern="1200" dirty="0">
                          <a:solidFill>
                            <a:schemeClr val="tx1"/>
                          </a:solidFill>
                          <a:effectLst/>
                          <a:latin typeface="Arial" panose="020B0604020202020204" pitchFamily="34" charset="0"/>
                          <a:ea typeface="+mn-ea"/>
                          <a:cs typeface="Arial" panose="020B0604020202020204" pitchFamily="34" charset="0"/>
                        </a:rPr>
                        <a:t>Tyldesley, Pelican Centre, M29  8EG</a:t>
                      </a:r>
                    </a:p>
                  </a:txBody>
                  <a:tcPr/>
                </a:tc>
                <a:extLst>
                  <a:ext uri="{0D108BD9-81ED-4DB2-BD59-A6C34878D82A}">
                    <a16:rowId xmlns:a16="http://schemas.microsoft.com/office/drawing/2014/main" val="2277637882"/>
                  </a:ext>
                </a:extLst>
              </a:tr>
              <a:tr h="4689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effectLst/>
                          <a:latin typeface="Arial" panose="020B0604020202020204" pitchFamily="34" charset="0"/>
                          <a:cs typeface="Arial" panose="020B0604020202020204" pitchFamily="34" charset="0"/>
                        </a:rPr>
                        <a:t>Voice and Engagement of young people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effectLst/>
                          <a:latin typeface="Arial" panose="020B0604020202020204" pitchFamily="34" charset="0"/>
                          <a:cs typeface="Arial" panose="020B0604020202020204" pitchFamily="34" charset="0"/>
                        </a:rPr>
                        <a:t>The Voice and Engagement Team run activities for young people aged 8-19 across Wigan Borough</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Email:  </a:t>
                      </a:r>
                      <a:r>
                        <a:rPr lang="en-GB" sz="900" dirty="0">
                          <a:solidFill>
                            <a:schemeClr val="tx1"/>
                          </a:solidFill>
                          <a:effectLst/>
                          <a:latin typeface="Arial" panose="020B0604020202020204" pitchFamily="34" charset="0"/>
                          <a:cs typeface="Arial" panose="020B0604020202020204" pitchFamily="34" charset="0"/>
                          <a:hlinkClick r:id="rId6"/>
                        </a:rPr>
                        <a:t>voiceandengagement@wigan.gov.uk</a:t>
                      </a:r>
                      <a:endParaRPr lang="en-GB" sz="900" dirty="0">
                        <a:solidFill>
                          <a:schemeClr val="tx1"/>
                        </a:solidFill>
                        <a:effectLst/>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effectLst/>
                          <a:latin typeface="Arial" panose="020B0604020202020204" pitchFamily="34" charset="0"/>
                          <a:cs typeface="Arial" panose="020B0604020202020204" pitchFamily="34" charset="0"/>
                        </a:rPr>
                        <a:t>Phone:</a:t>
                      </a:r>
                      <a:r>
                        <a:rPr lang="en-GB" sz="900" baseline="0" dirty="0">
                          <a:solidFill>
                            <a:schemeClr val="tx1"/>
                          </a:solidFill>
                          <a:effectLst/>
                          <a:latin typeface="Arial" panose="020B0604020202020204" pitchFamily="34" charset="0"/>
                          <a:cs typeface="Arial" panose="020B0604020202020204" pitchFamily="34" charset="0"/>
                        </a:rPr>
                        <a:t> </a:t>
                      </a:r>
                      <a:r>
                        <a:rPr lang="en-GB" sz="900" dirty="0">
                          <a:solidFill>
                            <a:schemeClr val="tx1"/>
                          </a:solidFill>
                          <a:effectLst/>
                          <a:latin typeface="Arial" panose="020B0604020202020204" pitchFamily="34" charset="0"/>
                          <a:cs typeface="Arial" panose="020B0604020202020204" pitchFamily="34" charset="0"/>
                        </a:rPr>
                        <a:t> 01942 487978</a:t>
                      </a:r>
                      <a:endParaRPr lang="en-GB" sz="900" dirty="0">
                        <a:solidFill>
                          <a:schemeClr val="tx1"/>
                        </a:solidFill>
                        <a:latin typeface="Arial" panose="020B0604020202020204" pitchFamily="34" charset="0"/>
                        <a:cs typeface="Arial" panose="020B0604020202020204" pitchFamily="34" charset="0"/>
                      </a:endParaRPr>
                    </a:p>
                  </a:txBody>
                  <a:tcPr/>
                </a:tc>
                <a:tc>
                  <a:txBody>
                    <a:bodyPr/>
                    <a:lstStyle/>
                    <a:p>
                      <a:endParaRPr lang="en-GB" sz="9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36400123"/>
                  </a:ext>
                </a:extLst>
              </a:tr>
            </a:tbl>
          </a:graphicData>
        </a:graphic>
      </p:graphicFrame>
      <p:pic>
        <p:nvPicPr>
          <p:cNvPr id="7" name="Picture 6" descr="\\WIG-VMW-P-FS01\User_Homes$\a_prec\LOGOS &amp; SIGNATURES\WiganCouncilcolourlogowithtransparency(45mm).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956376" y="116632"/>
            <a:ext cx="924546"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2332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68523154"/>
              </p:ext>
            </p:extLst>
          </p:nvPr>
        </p:nvGraphicFramePr>
        <p:xfrm>
          <a:off x="0" y="692696"/>
          <a:ext cx="9144000" cy="5877814"/>
        </p:xfrm>
        <a:graphic>
          <a:graphicData uri="http://schemas.openxmlformats.org/drawingml/2006/table">
            <a:tbl>
              <a:tblPr firstRow="1" bandRow="1">
                <a:tableStyleId>{3B4B98B0-60AC-42C2-AFA5-B58CD77FA1E5}</a:tableStyleId>
              </a:tblPr>
              <a:tblGrid>
                <a:gridCol w="1055020">
                  <a:extLst>
                    <a:ext uri="{9D8B030D-6E8A-4147-A177-3AD203B41FA5}">
                      <a16:colId xmlns:a16="http://schemas.microsoft.com/office/drawing/2014/main" val="20000"/>
                    </a:ext>
                  </a:extLst>
                </a:gridCol>
                <a:gridCol w="2338982">
                  <a:extLst>
                    <a:ext uri="{9D8B030D-6E8A-4147-A177-3AD203B41FA5}">
                      <a16:colId xmlns:a16="http://schemas.microsoft.com/office/drawing/2014/main" val="20001"/>
                    </a:ext>
                  </a:extLst>
                </a:gridCol>
                <a:gridCol w="2592128">
                  <a:extLst>
                    <a:ext uri="{9D8B030D-6E8A-4147-A177-3AD203B41FA5}">
                      <a16:colId xmlns:a16="http://schemas.microsoft.com/office/drawing/2014/main" val="20002"/>
                    </a:ext>
                  </a:extLst>
                </a:gridCol>
                <a:gridCol w="3157870">
                  <a:extLst>
                    <a:ext uri="{9D8B030D-6E8A-4147-A177-3AD203B41FA5}">
                      <a16:colId xmlns:a16="http://schemas.microsoft.com/office/drawing/2014/main" val="20003"/>
                    </a:ext>
                  </a:extLst>
                </a:gridCol>
              </a:tblGrid>
              <a:tr h="0">
                <a:tc>
                  <a:txBody>
                    <a:bodyPr/>
                    <a:lstStyle/>
                    <a:p>
                      <a:r>
                        <a:rPr lang="en-GB" sz="900" dirty="0">
                          <a:latin typeface="Arial" panose="020B0604020202020204" pitchFamily="34" charset="0"/>
                          <a:cs typeface="Arial" panose="020B0604020202020204" pitchFamily="34" charset="0"/>
                        </a:rPr>
                        <a:t>Who</a:t>
                      </a:r>
                      <a:r>
                        <a:rPr lang="en-GB" sz="900" baseline="0" dirty="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What</a:t>
                      </a:r>
                    </a:p>
                  </a:txBody>
                  <a:tcPr/>
                </a:tc>
                <a:tc>
                  <a:txBody>
                    <a:bodyPr/>
                    <a:lstStyle/>
                    <a:p>
                      <a:r>
                        <a:rPr lang="en-GB" sz="900" dirty="0">
                          <a:latin typeface="Arial" panose="020B0604020202020204" pitchFamily="34" charset="0"/>
                          <a:cs typeface="Arial" panose="020B0604020202020204" pitchFamily="34" charset="0"/>
                        </a:rPr>
                        <a:t>Contact </a:t>
                      </a:r>
                    </a:p>
                  </a:txBody>
                  <a:tcPr/>
                </a:tc>
                <a:tc>
                  <a:txBody>
                    <a:bodyPr/>
                    <a:lstStyle/>
                    <a:p>
                      <a:r>
                        <a:rPr lang="en-GB" sz="900"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1622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Probus </a:t>
                      </a:r>
                    </a:p>
                    <a:p>
                      <a:endParaRPr lang="en-GB" sz="9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Opportunity for retired professionals to attend regular meetings with like-minded people.</a:t>
                      </a:r>
                      <a:r>
                        <a:rPr lang="en-GB" sz="900" baseline="0" dirty="0">
                          <a:latin typeface="Arial" panose="020B0604020202020204" pitchFamily="34" charset="0"/>
                          <a:cs typeface="Arial" panose="020B0604020202020204" pitchFamily="34" charset="0"/>
                        </a:rPr>
                        <a:t> </a:t>
                      </a:r>
                      <a:endParaRPr lang="en-GB" sz="900" b="0" dirty="0">
                        <a:solidFill>
                          <a:schemeClr val="tx1"/>
                        </a:solidFill>
                        <a:effectLst/>
                        <a:latin typeface="Arial" panose="020B0604020202020204" pitchFamily="34" charset="0"/>
                        <a:ea typeface="Calibri"/>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Email: </a:t>
                      </a:r>
                      <a:r>
                        <a:rPr lang="en-GB" sz="900" dirty="0">
                          <a:latin typeface="Arial" panose="020B0604020202020204" pitchFamily="34" charset="0"/>
                          <a:cs typeface="Arial" panose="020B0604020202020204" pitchFamily="34" charset="0"/>
                          <a:hlinkClick r:id="rId3"/>
                        </a:rPr>
                        <a:t>cedric07@tiscali.co.uk</a:t>
                      </a:r>
                      <a:r>
                        <a:rPr lang="en-GB" sz="900" dirty="0">
                          <a:latin typeface="Arial" panose="020B0604020202020204" pitchFamily="34" charset="0"/>
                          <a:cs typeface="Arial" panose="020B0604020202020204" pitchFamily="34" charset="0"/>
                        </a:rPr>
                        <a:t> </a:t>
                      </a:r>
                    </a:p>
                    <a:p>
                      <a:r>
                        <a:rPr lang="en-GB" sz="900" dirty="0">
                          <a:latin typeface="Arial" panose="020B0604020202020204" pitchFamily="34" charset="0"/>
                          <a:cs typeface="Arial" panose="020B0604020202020204" pitchFamily="34" charset="0"/>
                        </a:rPr>
                        <a:t>Community Book:</a:t>
                      </a:r>
                      <a:r>
                        <a:rPr lang="en-GB" sz="900" baseline="0" dirty="0">
                          <a:latin typeface="Arial" panose="020B0604020202020204" pitchFamily="34" charset="0"/>
                          <a:cs typeface="Arial" panose="020B0604020202020204" pitchFamily="34" charset="0"/>
                        </a:rPr>
                        <a:t> </a:t>
                      </a:r>
                      <a:r>
                        <a:rPr lang="en-GB" sz="900" baseline="0" dirty="0">
                          <a:latin typeface="Arial" panose="020B0604020202020204" pitchFamily="34" charset="0"/>
                          <a:cs typeface="Arial" panose="020B0604020202020204" pitchFamily="34" charset="0"/>
                          <a:hlinkClick r:id="rId4"/>
                        </a:rPr>
                        <a:t>https://www.communitybook.org/organisation/831</a:t>
                      </a:r>
                      <a:r>
                        <a:rPr lang="en-GB" sz="900" baseline="0" dirty="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Meet between September 6th 2018 and June 2019 every 2 weeks 10:00am to 12:00pm  </a:t>
                      </a:r>
                    </a:p>
                  </a:txBody>
                  <a:tcPr/>
                </a:tc>
                <a:extLst>
                  <a:ext uri="{0D108BD9-81ED-4DB2-BD59-A6C34878D82A}">
                    <a16:rowId xmlns:a16="http://schemas.microsoft.com/office/drawing/2014/main" val="10004"/>
                  </a:ext>
                </a:extLst>
              </a:tr>
              <a:tr h="259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ea typeface="Calibri"/>
                          <a:cs typeface="Arial" panose="020B0604020202020204" pitchFamily="34" charset="0"/>
                        </a:rPr>
                        <a:t>Wigan</a:t>
                      </a:r>
                      <a:r>
                        <a:rPr lang="en-GB" sz="900" b="0" baseline="0" dirty="0">
                          <a:solidFill>
                            <a:schemeClr val="tx1"/>
                          </a:solidFill>
                          <a:effectLst/>
                          <a:latin typeface="Arial" panose="020B0604020202020204" pitchFamily="34" charset="0"/>
                          <a:ea typeface="Calibri"/>
                          <a:cs typeface="Arial" panose="020B0604020202020204" pitchFamily="34" charset="0"/>
                        </a:rPr>
                        <a:t> Council  Youth Groups </a:t>
                      </a:r>
                      <a:endParaRPr lang="en-GB" sz="900" b="0" dirty="0">
                        <a:solidFill>
                          <a:schemeClr val="tx1"/>
                        </a:solidFill>
                        <a:effectLst/>
                        <a:latin typeface="Arial" panose="020B0604020202020204" pitchFamily="34" charset="0"/>
                        <a:ea typeface="Calibri"/>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anose="020B0604020202020204" pitchFamily="34" charset="0"/>
                          <a:ea typeface="+mn-ea"/>
                          <a:cs typeface="Arial" panose="020B0604020202020204" pitchFamily="34" charset="0"/>
                        </a:rPr>
                        <a:t>The contact for</a:t>
                      </a:r>
                      <a:r>
                        <a:rPr lang="en-GB" sz="900" kern="1200" baseline="0" dirty="0">
                          <a:solidFill>
                            <a:schemeClr val="tx1"/>
                          </a:solidFill>
                          <a:effectLst/>
                          <a:latin typeface="Arial" panose="020B0604020202020204" pitchFamily="34" charset="0"/>
                          <a:ea typeface="+mn-ea"/>
                          <a:cs typeface="Arial" panose="020B0604020202020204" pitchFamily="34" charset="0"/>
                        </a:rPr>
                        <a:t> Wigan C</a:t>
                      </a:r>
                      <a:r>
                        <a:rPr lang="en-GB" sz="900" kern="1200" dirty="0">
                          <a:solidFill>
                            <a:schemeClr val="tx1"/>
                          </a:solidFill>
                          <a:effectLst/>
                          <a:latin typeface="Arial" panose="020B0604020202020204" pitchFamily="34" charset="0"/>
                          <a:ea typeface="+mn-ea"/>
                          <a:cs typeface="Arial" panose="020B0604020202020204" pitchFamily="34" charset="0"/>
                        </a:rPr>
                        <a:t>ouncil Youth </a:t>
                      </a:r>
                      <a:r>
                        <a:rPr lang="en-GB" sz="900" kern="1200" baseline="0" dirty="0">
                          <a:solidFill>
                            <a:schemeClr val="tx1"/>
                          </a:solidFill>
                          <a:effectLst/>
                          <a:latin typeface="Arial" panose="020B0604020202020204" pitchFamily="34" charset="0"/>
                          <a:ea typeface="+mn-ea"/>
                          <a:cs typeface="Arial" panose="020B0604020202020204" pitchFamily="34" charset="0"/>
                        </a:rPr>
                        <a:t> G</a:t>
                      </a:r>
                      <a:r>
                        <a:rPr lang="en-GB" sz="900" kern="1200" dirty="0">
                          <a:solidFill>
                            <a:schemeClr val="tx1"/>
                          </a:solidFill>
                          <a:effectLst/>
                          <a:latin typeface="Arial" panose="020B0604020202020204" pitchFamily="34" charset="0"/>
                          <a:ea typeface="+mn-ea"/>
                          <a:cs typeface="Arial" panose="020B0604020202020204" pitchFamily="34" charset="0"/>
                        </a:rPr>
                        <a:t>roups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dirty="0">
                          <a:solidFill>
                            <a:schemeClr val="tx1"/>
                          </a:solidFill>
                          <a:latin typeface="Arial" panose="020B0604020202020204" pitchFamily="34" charset="0"/>
                          <a:cs typeface="Arial" panose="020B0604020202020204" pitchFamily="34" charset="0"/>
                        </a:rPr>
                        <a:t>Email</a:t>
                      </a:r>
                      <a:r>
                        <a:rPr lang="en-GB" sz="900" baseline="0" dirty="0">
                          <a:solidFill>
                            <a:schemeClr val="tx1"/>
                          </a:solidFill>
                          <a:latin typeface="Arial" panose="020B0604020202020204" pitchFamily="34" charset="0"/>
                          <a:cs typeface="Arial" panose="020B0604020202020204" pitchFamily="34" charset="0"/>
                        </a:rPr>
                        <a:t>: </a:t>
                      </a:r>
                      <a:r>
                        <a:rPr lang="en-GB" sz="900" u="sng" kern="1200" dirty="0">
                          <a:solidFill>
                            <a:srgbClr val="FF0000"/>
                          </a:solidFill>
                          <a:effectLst/>
                          <a:latin typeface="Arial" panose="020B0604020202020204" pitchFamily="34" charset="0"/>
                          <a:ea typeface="+mn-ea"/>
                          <a:cs typeface="Arial" panose="020B0604020202020204" pitchFamily="34" charset="0"/>
                          <a:hlinkClick r:id="rId5"/>
                        </a:rPr>
                        <a:t>tyssweb@wigan.gov.uk</a:t>
                      </a:r>
                      <a:r>
                        <a:rPr lang="en-GB" sz="900" kern="1200" dirty="0">
                          <a:solidFill>
                            <a:srgbClr val="FF0000"/>
                          </a:solidFill>
                          <a:effectLst/>
                          <a:latin typeface="Arial" panose="020B0604020202020204" pitchFamily="34" charset="0"/>
                          <a:ea typeface="+mn-ea"/>
                          <a:cs typeface="Arial" panose="020B0604020202020204" pitchFamily="34"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kern="1200" dirty="0">
                          <a:solidFill>
                            <a:schemeClr val="tx1"/>
                          </a:solidFill>
                          <a:effectLst/>
                          <a:latin typeface="Arial" panose="020B0604020202020204" pitchFamily="34" charset="0"/>
                          <a:ea typeface="+mn-ea"/>
                          <a:cs typeface="Arial" panose="020B0604020202020204" pitchFamily="34" charset="0"/>
                        </a:rPr>
                        <a:t>Web: </a:t>
                      </a:r>
                      <a:r>
                        <a:rPr lang="en-GB" sz="900" kern="1200" dirty="0">
                          <a:solidFill>
                            <a:srgbClr val="FF0000"/>
                          </a:solidFill>
                          <a:effectLst/>
                          <a:latin typeface="Arial" panose="020B0604020202020204" pitchFamily="34" charset="0"/>
                          <a:ea typeface="+mn-ea"/>
                          <a:cs typeface="Arial" panose="020B0604020202020204" pitchFamily="34" charset="0"/>
                          <a:hlinkClick r:id="rId6"/>
                        </a:rPr>
                        <a:t>https://www.wigan.gov.uk/LINC2/Things-to-do/Activities/Youth-Councils.aspx</a:t>
                      </a:r>
                      <a:r>
                        <a:rPr lang="en-GB" sz="900" kern="1200" dirty="0">
                          <a:solidFill>
                            <a:srgbClr val="FF0000"/>
                          </a:solidFill>
                          <a:effectLst/>
                          <a:latin typeface="Arial" panose="020B0604020202020204" pitchFamily="34" charset="0"/>
                          <a:ea typeface="+mn-ea"/>
                          <a:cs typeface="Arial" panose="020B0604020202020204" pitchFamily="34" charset="0"/>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b="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2192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ea typeface="Calibri"/>
                          <a:cs typeface="Arial" panose="020B0604020202020204" pitchFamily="34" charset="0"/>
                        </a:rPr>
                        <a:t>Patient Participation Group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Local GP Practice Patient Participation Group (PPG) actively engage with all PPGs in Wigan Borough.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ea typeface="Calibri"/>
                          <a:cs typeface="Arial" panose="020B0604020202020204" pitchFamily="34" charset="0"/>
                        </a:rPr>
                        <a:t>Contact</a:t>
                      </a:r>
                      <a:r>
                        <a:rPr lang="en-GB" sz="900" b="0" baseline="0" dirty="0">
                          <a:solidFill>
                            <a:schemeClr val="tx1"/>
                          </a:solidFill>
                          <a:effectLst/>
                          <a:latin typeface="Arial" panose="020B0604020202020204" pitchFamily="34" charset="0"/>
                          <a:ea typeface="Calibri"/>
                          <a:cs typeface="Arial" panose="020B0604020202020204" pitchFamily="34" charset="0"/>
                        </a:rPr>
                        <a:t> </a:t>
                      </a:r>
                      <a:r>
                        <a:rPr lang="en-GB" sz="900" kern="1200" dirty="0">
                          <a:solidFill>
                            <a:schemeClr val="tx1"/>
                          </a:solidFill>
                          <a:effectLst/>
                          <a:latin typeface="Arial" panose="020B0604020202020204" pitchFamily="34" charset="0"/>
                          <a:ea typeface="+mn-ea"/>
                          <a:cs typeface="Arial" panose="020B0604020202020204" pitchFamily="34" charset="0"/>
                        </a:rPr>
                        <a:t>Engagement Manager</a:t>
                      </a:r>
                      <a:r>
                        <a:rPr lang="en-GB" sz="900" b="0" kern="1200" baseline="0" dirty="0">
                          <a:solidFill>
                            <a:schemeClr val="tx1"/>
                          </a:solidFill>
                          <a:effectLst/>
                          <a:latin typeface="Arial" panose="020B0604020202020204" pitchFamily="34" charset="0"/>
                          <a:ea typeface="+mn-ea"/>
                          <a:cs typeface="Arial" panose="020B0604020202020204" pitchFamily="34" charset="0"/>
                        </a:rPr>
                        <a:t> </a:t>
                      </a:r>
                      <a:r>
                        <a:rPr lang="en-GB" sz="900" kern="1200" dirty="0">
                          <a:solidFill>
                            <a:schemeClr val="tx1"/>
                          </a:solidFill>
                          <a:effectLst/>
                          <a:latin typeface="Arial" panose="020B0604020202020204" pitchFamily="34" charset="0"/>
                          <a:ea typeface="+mn-ea"/>
                          <a:cs typeface="Arial" panose="020B0604020202020204" pitchFamily="34" charset="0"/>
                        </a:rPr>
                        <a:t>Rachel Richardson</a:t>
                      </a:r>
                      <a:r>
                        <a:rPr lang="en-GB" sz="900" kern="1200" baseline="0" dirty="0">
                          <a:solidFill>
                            <a:schemeClr val="tx1"/>
                          </a:solidFill>
                          <a:effectLst/>
                          <a:latin typeface="Arial" panose="020B0604020202020204" pitchFamily="34" charset="0"/>
                          <a:ea typeface="+mn-ea"/>
                          <a:cs typeface="Arial" panose="020B0604020202020204" pitchFamily="34" charset="0"/>
                        </a:rPr>
                        <a:t>  </a:t>
                      </a:r>
                      <a:r>
                        <a:rPr lang="en-GB" sz="900" kern="1200" baseline="0" dirty="0">
                          <a:solidFill>
                            <a:srgbClr val="FF0000"/>
                          </a:solidFill>
                          <a:effectLst/>
                          <a:latin typeface="Arial" panose="020B0604020202020204" pitchFamily="34" charset="0"/>
                          <a:ea typeface="+mn-ea"/>
                          <a:cs typeface="Arial" panose="020B0604020202020204" pitchFamily="34" charset="0"/>
                          <a:hlinkClick r:id="rId7"/>
                        </a:rPr>
                        <a:t>Rachel.Richardson@WiganBoroughCCG.nhs.uk</a:t>
                      </a:r>
                      <a:endParaRPr lang="en-GB" sz="900" kern="1200" dirty="0">
                        <a:solidFill>
                          <a:srgbClr val="FF0000"/>
                        </a:solidFill>
                        <a:effectLst/>
                        <a:latin typeface="Arial" panose="020B0604020202020204" pitchFamily="34" charset="0"/>
                        <a:ea typeface="+mn-ea"/>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b="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498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Tenant Forum &amp;</a:t>
                      </a:r>
                      <a:endParaRPr lang="en-GB" sz="900" b="0" kern="1200" baseline="0" dirty="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Wigan Older Peoples Housing Forum</a:t>
                      </a:r>
                      <a:endParaRPr lang="en-GB" sz="900" b="0" dirty="0">
                        <a:solidFill>
                          <a:schemeClr val="tx1"/>
                        </a:solidFill>
                        <a:effectLst/>
                        <a:latin typeface="Arial" panose="020B0604020202020204" pitchFamily="34" charset="0"/>
                        <a:cs typeface="Arial" panose="020B0604020202020204" pitchFamily="34" charset="0"/>
                      </a:endParaRPr>
                    </a:p>
                  </a:txBody>
                  <a:tcPr/>
                </a:tc>
                <a:tc>
                  <a:txBody>
                    <a:bodyPr/>
                    <a:lstStyle/>
                    <a:p>
                      <a:pPr algn="l"/>
                      <a:r>
                        <a:rPr lang="en-GB" sz="900" b="0" dirty="0">
                          <a:solidFill>
                            <a:schemeClr val="tx1"/>
                          </a:solidFill>
                          <a:latin typeface="Arial" panose="020B0604020202020204" pitchFamily="34" charset="0"/>
                          <a:cs typeface="Arial" panose="020B0604020202020204" pitchFamily="34" charset="0"/>
                        </a:rPr>
                        <a:t>Housing</a:t>
                      </a:r>
                      <a:r>
                        <a:rPr lang="en-GB" sz="900" b="0" baseline="0" dirty="0">
                          <a:solidFill>
                            <a:schemeClr val="tx1"/>
                          </a:solidFill>
                          <a:latin typeface="Arial" panose="020B0604020202020204" pitchFamily="34" charset="0"/>
                          <a:cs typeface="Arial" panose="020B0604020202020204" pitchFamily="34" charset="0"/>
                        </a:rPr>
                        <a:t> Form for Council</a:t>
                      </a:r>
                      <a:r>
                        <a:rPr lang="en-GB" sz="900" b="0" dirty="0">
                          <a:solidFill>
                            <a:schemeClr val="tx1"/>
                          </a:solidFill>
                          <a:latin typeface="Arial" panose="020B0604020202020204" pitchFamily="34" charset="0"/>
                          <a:cs typeface="Arial" panose="020B0604020202020204" pitchFamily="34" charset="0"/>
                        </a:rPr>
                        <a:t> Tenants</a:t>
                      </a:r>
                      <a:r>
                        <a:rPr lang="en-GB" sz="900" b="0" baseline="0" dirty="0">
                          <a:solidFill>
                            <a:schemeClr val="tx1"/>
                          </a:solidFill>
                          <a:latin typeface="Arial" panose="020B0604020202020204" pitchFamily="34" charset="0"/>
                          <a:cs typeface="Arial" panose="020B0604020202020204" pitchFamily="34" charset="0"/>
                        </a:rPr>
                        <a:t> only to discuss related issues. </a:t>
                      </a:r>
                    </a:p>
                    <a:p>
                      <a:pPr algn="l"/>
                      <a:r>
                        <a:rPr lang="en-GB" sz="900" b="0" kern="1200" dirty="0">
                          <a:solidFill>
                            <a:schemeClr val="tx1"/>
                          </a:solidFill>
                          <a:effectLst/>
                          <a:latin typeface="Arial" panose="020B0604020202020204" pitchFamily="34" charset="0"/>
                          <a:ea typeface="+mn-ea"/>
                          <a:cs typeface="Arial" panose="020B0604020202020204" pitchFamily="34" charset="0"/>
                        </a:rPr>
                        <a:t>Forum for housing providers and other services who work with or provide services to older people in the borough</a:t>
                      </a:r>
                      <a:endParaRPr lang="en-GB" sz="900" b="0" baseline="0" dirty="0">
                        <a:solidFill>
                          <a:schemeClr val="tx1"/>
                        </a:solidFill>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Bi-monthly meetings</a:t>
                      </a:r>
                    </a:p>
                    <a:p>
                      <a:pPr>
                        <a:lnSpc>
                          <a:spcPct val="115000"/>
                        </a:lnSpc>
                        <a:spcAft>
                          <a:spcPts val="0"/>
                        </a:spcAft>
                      </a:pPr>
                      <a:r>
                        <a:rPr lang="en-GB" sz="900" b="0" kern="1200" dirty="0">
                          <a:solidFill>
                            <a:schemeClr val="tx1"/>
                          </a:solidFill>
                          <a:effectLst/>
                          <a:latin typeface="Arial" panose="020B0604020202020204" pitchFamily="34" charset="0"/>
                          <a:ea typeface="+mn-ea"/>
                          <a:cs typeface="Arial" panose="020B0604020202020204" pitchFamily="34" charset="0"/>
                        </a:rPr>
                        <a:t>Email: </a:t>
                      </a:r>
                      <a:r>
                        <a:rPr lang="en-GB" sz="900" b="0" dirty="0">
                          <a:solidFill>
                            <a:schemeClr val="tx1"/>
                          </a:solidFill>
                          <a:effectLst/>
                          <a:latin typeface="Arial" panose="020B0604020202020204" pitchFamily="34" charset="0"/>
                          <a:cs typeface="Arial" panose="020B0604020202020204" pitchFamily="34" charset="0"/>
                          <a:hlinkClick r:id="rId8"/>
                        </a:rPr>
                        <a:t>E.Blinston@wigan.gov.uk</a:t>
                      </a:r>
                      <a:endParaRPr lang="en-GB" sz="900" b="0" dirty="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r>
                        <a:rPr lang="en-GB" sz="900" b="0" baseline="0" dirty="0">
                          <a:solidFill>
                            <a:schemeClr val="tx1"/>
                          </a:solidFill>
                          <a:effectLst/>
                          <a:latin typeface="Arial" panose="020B0604020202020204" pitchFamily="34" charset="0"/>
                          <a:cs typeface="Arial" panose="020B0604020202020204" pitchFamily="34" charset="0"/>
                        </a:rPr>
                        <a:t>Phone: 07795061728</a:t>
                      </a:r>
                    </a:p>
                  </a:txBody>
                  <a:tcPr/>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Various</a:t>
                      </a:r>
                      <a:r>
                        <a:rPr lang="en-GB" sz="900" b="0" baseline="0" dirty="0">
                          <a:solidFill>
                            <a:schemeClr val="tx1"/>
                          </a:solidFill>
                          <a:effectLst/>
                          <a:latin typeface="Arial" panose="020B0604020202020204" pitchFamily="34" charset="0"/>
                          <a:cs typeface="Arial" panose="020B0604020202020204" pitchFamily="34" charset="0"/>
                        </a:rPr>
                        <a:t> Locations – Contact </a:t>
                      </a:r>
                      <a:r>
                        <a:rPr lang="en-GB" sz="900" b="0" dirty="0">
                          <a:solidFill>
                            <a:schemeClr val="tx1"/>
                          </a:solidFill>
                          <a:effectLst/>
                          <a:latin typeface="Arial" panose="020B0604020202020204" pitchFamily="34" charset="0"/>
                          <a:cs typeface="Arial" panose="020B0604020202020204" pitchFamily="34" charset="0"/>
                        </a:rPr>
                        <a:t>Deal for Communities Team at</a:t>
                      </a:r>
                      <a:r>
                        <a:rPr lang="en-GB" sz="900" b="0" baseline="0" dirty="0">
                          <a:solidFill>
                            <a:schemeClr val="tx1"/>
                          </a:solidFill>
                          <a:effectLst/>
                          <a:latin typeface="Arial" panose="020B0604020202020204" pitchFamily="34" charset="0"/>
                          <a:cs typeface="Arial" panose="020B0604020202020204" pitchFamily="34" charset="0"/>
                        </a:rPr>
                        <a:t> </a:t>
                      </a:r>
                      <a:r>
                        <a:rPr lang="en-GB" sz="900" b="0" dirty="0">
                          <a:solidFill>
                            <a:schemeClr val="tx1"/>
                          </a:solidFill>
                          <a:effectLst/>
                          <a:latin typeface="Arial" panose="020B0604020202020204" pitchFamily="34" charset="0"/>
                          <a:cs typeface="Arial" panose="020B0604020202020204" pitchFamily="34" charset="0"/>
                        </a:rPr>
                        <a:t>Wigan Council </a:t>
                      </a:r>
                    </a:p>
                  </a:txBody>
                  <a:tcPr/>
                </a:tc>
                <a:extLst>
                  <a:ext uri="{0D108BD9-81ED-4DB2-BD59-A6C34878D82A}">
                    <a16:rowId xmlns:a16="http://schemas.microsoft.com/office/drawing/2014/main" val="3813363524"/>
                  </a:ext>
                </a:extLst>
              </a:tr>
              <a:tr h="498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Daisy Chain Stitchers</a:t>
                      </a:r>
                      <a:endParaRPr lang="en-GB" sz="900" b="0" baseline="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Craft group for</a:t>
                      </a:r>
                      <a:r>
                        <a:rPr lang="en-GB" sz="900" baseline="0" dirty="0">
                          <a:latin typeface="Arial" panose="020B0604020202020204" pitchFamily="34" charset="0"/>
                          <a:cs typeface="Arial" panose="020B0604020202020204" pitchFamily="34" charset="0"/>
                        </a:rPr>
                        <a:t> elderly people.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sz="900" dirty="0">
                          <a:latin typeface="Arial" panose="020B0604020202020204" pitchFamily="34" charset="0"/>
                          <a:cs typeface="Arial" panose="020B0604020202020204" pitchFamily="34" charset="0"/>
                        </a:rPr>
                        <a:t>Marjorie</a:t>
                      </a:r>
                      <a:r>
                        <a:rPr lang="en-GB" sz="900" baseline="0" dirty="0">
                          <a:latin typeface="Arial" panose="020B0604020202020204" pitchFamily="34" charset="0"/>
                          <a:cs typeface="Arial" panose="020B0604020202020204" pitchFamily="34" charset="0"/>
                        </a:rPr>
                        <a:t> Latham </a:t>
                      </a:r>
                    </a:p>
                    <a:p>
                      <a:pPr algn="l"/>
                      <a:r>
                        <a:rPr lang="en-GB" sz="900" baseline="0" dirty="0">
                          <a:latin typeface="Arial" panose="020B0604020202020204" pitchFamily="34" charset="0"/>
                          <a:cs typeface="Arial" panose="020B0604020202020204" pitchFamily="34" charset="0"/>
                        </a:rPr>
                        <a:t>Email: </a:t>
                      </a:r>
                      <a:r>
                        <a:rPr lang="en-GB" sz="900" baseline="0" dirty="0">
                          <a:latin typeface="Arial" panose="020B0604020202020204" pitchFamily="34" charset="0"/>
                          <a:cs typeface="Arial" panose="020B0604020202020204" pitchFamily="34" charset="0"/>
                          <a:hlinkClick r:id="rId9"/>
                        </a:rPr>
                        <a:t>jimlatham1@virginmedia.com</a:t>
                      </a:r>
                      <a:r>
                        <a:rPr lang="en-GB" sz="900" baseline="0" dirty="0">
                          <a:latin typeface="Arial" panose="020B0604020202020204" pitchFamily="34" charset="0"/>
                          <a:cs typeface="Arial" panose="020B0604020202020204" pitchFamily="34" charset="0"/>
                        </a:rPr>
                        <a:t>  </a:t>
                      </a:r>
                    </a:p>
                    <a:p>
                      <a:pPr algn="l"/>
                      <a:r>
                        <a:rPr lang="en-GB" sz="900" baseline="0" dirty="0">
                          <a:latin typeface="Arial" panose="020B0604020202020204" pitchFamily="34" charset="0"/>
                          <a:cs typeface="Arial" panose="020B0604020202020204" pitchFamily="34" charset="0"/>
                        </a:rPr>
                        <a:t>Phone: 01942 234880 </a:t>
                      </a:r>
                    </a:p>
                    <a:p>
                      <a:pPr algn="l"/>
                      <a:r>
                        <a:rPr lang="en-GB" sz="900" b="0" baseline="0" dirty="0">
                          <a:solidFill>
                            <a:schemeClr val="tx1"/>
                          </a:solidFill>
                          <a:latin typeface="Arial" panose="020B0604020202020204" pitchFamily="34" charset="0"/>
                          <a:cs typeface="Arial" panose="020B0604020202020204" pitchFamily="34" charset="0"/>
                          <a:hlinkClick r:id="rId10"/>
                        </a:rPr>
                        <a:t>https://www.communitybook.org/organisation/249</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Meet</a:t>
                      </a:r>
                      <a:r>
                        <a:rPr lang="en-GB" sz="900" baseline="0" dirty="0">
                          <a:latin typeface="Arial" panose="020B0604020202020204" pitchFamily="34" charset="0"/>
                          <a:cs typeface="Arial" panose="020B0604020202020204" pitchFamily="34" charset="0"/>
                        </a:rPr>
                        <a:t> every Tuesday at Clifton Street Community Centre from1.30pm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73498838"/>
                  </a:ext>
                </a:extLst>
              </a:tr>
              <a:tr h="498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latin typeface="Arial" panose="020B0604020202020204" pitchFamily="34" charset="0"/>
                          <a:cs typeface="Arial" panose="020B0604020202020204" pitchFamily="34" charset="0"/>
                        </a:rPr>
                        <a:t>Lifelines Dementia Friendly Community Choir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anose="020B0604020202020204" pitchFamily="34" charset="0"/>
                          <a:ea typeface="+mn-ea"/>
                          <a:cs typeface="Arial" panose="020B0604020202020204" pitchFamily="34" charset="0"/>
                        </a:rPr>
                        <a:t>An inclusive, dementia aware cafe</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sz="900" dirty="0">
                          <a:solidFill>
                            <a:schemeClr val="tx1"/>
                          </a:solidFill>
                          <a:latin typeface="Arial" panose="020B0604020202020204" pitchFamily="34" charset="0"/>
                          <a:cs typeface="Arial" panose="020B0604020202020204" pitchFamily="34" charset="0"/>
                        </a:rPr>
                        <a:t>Alison Brown</a:t>
                      </a:r>
                      <a:r>
                        <a:rPr lang="en-GB" sz="900" baseline="0" dirty="0">
                          <a:solidFill>
                            <a:schemeClr val="tx1"/>
                          </a:solidFill>
                          <a:latin typeface="Arial" panose="020B0604020202020204" pitchFamily="34" charset="0"/>
                          <a:cs typeface="Arial" panose="020B0604020202020204" pitchFamily="34" charset="0"/>
                        </a:rPr>
                        <a:t>  </a:t>
                      </a:r>
                      <a:r>
                        <a:rPr lang="en-GB" sz="900" u="sng" kern="1200" dirty="0">
                          <a:solidFill>
                            <a:srgbClr val="FF0000"/>
                          </a:solidFill>
                          <a:effectLst/>
                          <a:latin typeface="Arial" panose="020B0604020202020204" pitchFamily="34" charset="0"/>
                          <a:cs typeface="Arial" panose="020B0604020202020204" pitchFamily="34" charset="0"/>
                          <a:hlinkClick r:id="rId11"/>
                        </a:rPr>
                        <a:t>dave-al@mail.com</a:t>
                      </a:r>
                      <a:r>
                        <a:rPr lang="en-GB" sz="900" u="sng" kern="1200" dirty="0">
                          <a:solidFill>
                            <a:srgbClr val="FF0000"/>
                          </a:solidFill>
                          <a:effectLst/>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a:solidFill>
                            <a:schemeClr val="tx1"/>
                          </a:solidFill>
                          <a:latin typeface="Arial" panose="020B0604020202020204" pitchFamily="34" charset="0"/>
                          <a:cs typeface="Arial" panose="020B0604020202020204" pitchFamily="34" charset="0"/>
                        </a:rPr>
                        <a:t>Phone:  </a:t>
                      </a:r>
                      <a:r>
                        <a:rPr lang="en-GB" sz="900" dirty="0">
                          <a:solidFill>
                            <a:schemeClr val="tx1"/>
                          </a:solidFill>
                          <a:latin typeface="Arial" panose="020B0604020202020204" pitchFamily="34" charset="0"/>
                          <a:cs typeface="Arial" panose="020B0604020202020204" pitchFamily="34" charset="0"/>
                        </a:rPr>
                        <a:t>01942 740777</a:t>
                      </a:r>
                      <a:r>
                        <a:rPr lang="en-GB" sz="900" baseline="0" dirty="0">
                          <a:solidFill>
                            <a:schemeClr val="tx1"/>
                          </a:solidFill>
                          <a:latin typeface="Arial" panose="020B0604020202020204" pitchFamily="34" charset="0"/>
                          <a:cs typeface="Arial" panose="020B0604020202020204" pitchFamily="34" charset="0"/>
                        </a:rPr>
                        <a:t> </a:t>
                      </a:r>
                      <a:endParaRPr lang="en-GB" sz="900" dirty="0">
                        <a:solidFill>
                          <a:schemeClr val="tx1"/>
                        </a:solidFill>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Meeting monthly at St James church from at 2pm.</a:t>
                      </a:r>
                    </a:p>
                  </a:txBody>
                  <a:tcPr/>
                </a:tc>
                <a:extLst>
                  <a:ext uri="{0D108BD9-81ED-4DB2-BD59-A6C34878D82A}">
                    <a16:rowId xmlns:a16="http://schemas.microsoft.com/office/drawing/2014/main" val="1781750167"/>
                  </a:ext>
                </a:extLst>
              </a:tr>
              <a:tr h="498475">
                <a:tc>
                  <a:txBody>
                    <a:bodyPr/>
                    <a:lstStyle/>
                    <a:p>
                      <a:pPr algn="l"/>
                      <a:r>
                        <a:rPr lang="en-GB" sz="900" dirty="0">
                          <a:latin typeface="Arial" panose="020B0604020202020204" pitchFamily="34" charset="0"/>
                          <a:cs typeface="Arial" panose="020B0604020202020204" pitchFamily="34" charset="0"/>
                        </a:rPr>
                        <a:t>Wigan Warriors Community</a:t>
                      </a:r>
                      <a:r>
                        <a:rPr lang="en-GB" sz="900" baseline="0"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Foundation </a:t>
                      </a:r>
                    </a:p>
                    <a:p>
                      <a:pPr algn="l"/>
                      <a:r>
                        <a:rPr lang="en-GB" sz="900" dirty="0">
                          <a:latin typeface="Arial" panose="020B0604020202020204" pitchFamily="34" charset="0"/>
                          <a:cs typeface="Arial" panose="020B0604020202020204" pitchFamily="34" charset="0"/>
                        </a:rPr>
                        <a:t>(Rugby Memories)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A chat and reminisce about all things Wigan Warriors.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Email: </a:t>
                      </a:r>
                      <a:r>
                        <a:rPr lang="en-GB" sz="900" dirty="0">
                          <a:latin typeface="Arial" panose="020B0604020202020204" pitchFamily="34" charset="0"/>
                          <a:cs typeface="Arial" panose="020B0604020202020204" pitchFamily="34" charset="0"/>
                          <a:hlinkClick r:id="rId12"/>
                        </a:rPr>
                        <a:t>community@wiganwarriors.com</a:t>
                      </a:r>
                      <a:r>
                        <a:rPr lang="en-GB" sz="900" dirty="0">
                          <a:latin typeface="Arial" panose="020B0604020202020204" pitchFamily="34" charset="0"/>
                          <a:cs typeface="Arial" panose="020B0604020202020204" pitchFamily="34" charset="0"/>
                        </a:rPr>
                        <a:t> </a:t>
                      </a:r>
                    </a:p>
                    <a:p>
                      <a:r>
                        <a:rPr lang="en-GB" sz="900" dirty="0">
                          <a:latin typeface="Arial" panose="020B0604020202020204" pitchFamily="34" charset="0"/>
                          <a:cs typeface="Arial" panose="020B0604020202020204" pitchFamily="34" charset="0"/>
                        </a:rPr>
                        <a:t>Phone: 01942762888</a:t>
                      </a:r>
                    </a:p>
                    <a:p>
                      <a:r>
                        <a:rPr lang="en-GB" sz="900" b="0" dirty="0">
                          <a:solidFill>
                            <a:schemeClr val="tx1"/>
                          </a:solidFill>
                          <a:latin typeface="Arial" panose="020B0604020202020204" pitchFamily="34" charset="0"/>
                          <a:cs typeface="Arial" panose="020B0604020202020204" pitchFamily="34" charset="0"/>
                        </a:rPr>
                        <a:t>Community Book </a:t>
                      </a:r>
                      <a:r>
                        <a:rPr lang="en-GB" sz="900" b="0" dirty="0">
                          <a:solidFill>
                            <a:schemeClr val="tx1"/>
                          </a:solidFill>
                          <a:latin typeface="Arial" panose="020B0604020202020204" pitchFamily="34" charset="0"/>
                          <a:cs typeface="Arial" panose="020B0604020202020204" pitchFamily="34" charset="0"/>
                          <a:hlinkClick r:id="rId13"/>
                        </a:rPr>
                        <a:t>https://www.communitybook.org/organisation/544</a:t>
                      </a:r>
                      <a:r>
                        <a:rPr lang="en-GB" sz="900" b="0" dirty="0">
                          <a:solidFill>
                            <a:schemeClr val="tx1"/>
                          </a:solidFill>
                          <a:latin typeface="Arial" panose="020B0604020202020204" pitchFamily="34" charset="0"/>
                          <a:cs typeface="Arial" panose="020B0604020202020204" pitchFamily="34" charset="0"/>
                        </a:rPr>
                        <a:t> </a:t>
                      </a:r>
                    </a:p>
                  </a:txBody>
                  <a:tcPr/>
                </a:tc>
                <a:tc>
                  <a:txBody>
                    <a:bodyPr/>
                    <a:lstStyle/>
                    <a:p>
                      <a:r>
                        <a:rPr lang="en-GB" sz="900" dirty="0">
                          <a:latin typeface="Arial" panose="020B0604020202020204" pitchFamily="34" charset="0"/>
                          <a:cs typeface="Arial" panose="020B0604020202020204" pitchFamily="34" charset="0"/>
                        </a:rPr>
                        <a:t>Tuesday 2-4pm at Fur </a:t>
                      </a:r>
                      <a:r>
                        <a:rPr lang="en-GB" sz="900" dirty="0" err="1">
                          <a:latin typeface="Arial" panose="020B0604020202020204" pitchFamily="34" charset="0"/>
                          <a:cs typeface="Arial" panose="020B0604020202020204" pitchFamily="34" charset="0"/>
                        </a:rPr>
                        <a:t>Clemt</a:t>
                      </a:r>
                      <a:r>
                        <a:rPr lang="en-GB" sz="900" dirty="0">
                          <a:latin typeface="Arial" panose="020B0604020202020204" pitchFamily="34" charset="0"/>
                          <a:cs typeface="Arial" panose="020B0604020202020204" pitchFamily="34" charset="0"/>
                        </a:rPr>
                        <a:t> Café Central Park </a:t>
                      </a:r>
                    </a:p>
                  </a:txBody>
                  <a:tcPr/>
                </a:tc>
                <a:extLst>
                  <a:ext uri="{0D108BD9-81ED-4DB2-BD59-A6C34878D82A}">
                    <a16:rowId xmlns:a16="http://schemas.microsoft.com/office/drawing/2014/main" val="1747082858"/>
                  </a:ext>
                </a:extLst>
              </a:tr>
              <a:tr h="498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4ts - Technology, Tea, Toast and Tyldesley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For over 40s</a:t>
                      </a:r>
                      <a:br>
                        <a:rPr lang="en-GB" sz="900" dirty="0">
                          <a:latin typeface="Arial" panose="020B0604020202020204" pitchFamily="34" charset="0"/>
                          <a:cs typeface="Arial" panose="020B0604020202020204" pitchFamily="34" charset="0"/>
                        </a:rPr>
                      </a:br>
                      <a:r>
                        <a:rPr lang="en-GB" sz="900" dirty="0">
                          <a:latin typeface="Arial" panose="020B0604020202020204" pitchFamily="34" charset="0"/>
                          <a:cs typeface="Arial" panose="020B0604020202020204" pitchFamily="34" charset="0"/>
                        </a:rPr>
                        <a:t>Informal digital / online/ technology session.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900" dirty="0">
                          <a:latin typeface="Arial" panose="020B0604020202020204" pitchFamily="34" charset="0"/>
                          <a:cs typeface="Arial" panose="020B0604020202020204" pitchFamily="34" charset="0"/>
                        </a:rPr>
                        <a:t>Email: </a:t>
                      </a:r>
                      <a:r>
                        <a:rPr lang="en-GB" sz="900" dirty="0">
                          <a:latin typeface="Arial" panose="020B0604020202020204" pitchFamily="34" charset="0"/>
                          <a:cs typeface="Arial" panose="020B0604020202020204" pitchFamily="34" charset="0"/>
                          <a:hlinkClick r:id="rId14"/>
                        </a:rPr>
                        <a:t>wigan@kingschurchlife.com</a:t>
                      </a:r>
                      <a:r>
                        <a:rPr lang="en-GB" sz="900" dirty="0">
                          <a:latin typeface="Arial" panose="020B0604020202020204" pitchFamily="34" charset="0"/>
                          <a:cs typeface="Arial" panose="020B0604020202020204" pitchFamily="34" charset="0"/>
                        </a:rPr>
                        <a:t> </a:t>
                      </a:r>
                    </a:p>
                    <a:p>
                      <a:r>
                        <a:rPr lang="en-GB" sz="900" dirty="0">
                          <a:latin typeface="Arial" panose="020B0604020202020204" pitchFamily="34" charset="0"/>
                          <a:cs typeface="Arial" panose="020B0604020202020204" pitchFamily="34" charset="0"/>
                        </a:rPr>
                        <a:t>Phone: 01942797951</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nb-NO" sz="900" dirty="0">
                          <a:latin typeface="Arial" panose="020B0604020202020204" pitchFamily="34" charset="0"/>
                          <a:cs typeface="Arial" panose="020B0604020202020204" pitchFamily="34" charset="0"/>
                        </a:rPr>
                        <a:t>20 Upper George Street</a:t>
                      </a:r>
                    </a:p>
                    <a:p>
                      <a:r>
                        <a:rPr lang="nb-NO" sz="900" dirty="0">
                          <a:latin typeface="Arial" panose="020B0604020202020204" pitchFamily="34" charset="0"/>
                          <a:cs typeface="Arial" panose="020B0604020202020204" pitchFamily="34" charset="0"/>
                        </a:rPr>
                        <a:t>Tyldesley</a:t>
                      </a:r>
                    </a:p>
                    <a:p>
                      <a:r>
                        <a:rPr lang="nb-NO" sz="900" dirty="0">
                          <a:latin typeface="Arial" panose="020B0604020202020204" pitchFamily="34" charset="0"/>
                          <a:cs typeface="Arial" panose="020B0604020202020204" pitchFamily="34" charset="0"/>
                        </a:rPr>
                        <a:t>M29 8HQ</a:t>
                      </a:r>
                      <a:endParaRPr lang="nb-NO"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15596515"/>
                  </a:ext>
                </a:extLst>
              </a:tr>
            </a:tbl>
          </a:graphicData>
        </a:graphic>
      </p:graphicFrame>
      <p:sp>
        <p:nvSpPr>
          <p:cNvPr id="7" name="TextBox 1"/>
          <p:cNvSpPr txBox="1">
            <a:spLocks noChangeArrowheads="1"/>
          </p:cNvSpPr>
          <p:nvPr/>
        </p:nvSpPr>
        <p:spPr bwMode="auto">
          <a:xfrm>
            <a:off x="1619672" y="132210"/>
            <a:ext cx="58326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00B0F0"/>
                </a:solidFill>
                <a:latin typeface="Arial" panose="020B0604020202020204" pitchFamily="34" charset="0"/>
                <a:cs typeface="Arial" panose="020B0604020202020204" pitchFamily="34" charset="0"/>
              </a:rPr>
              <a:t>Older Persons Section 1</a:t>
            </a:r>
          </a:p>
          <a:p>
            <a:pPr algn="ctr" eaLnBrk="1" hangingPunct="1">
              <a:spcBef>
                <a:spcPct val="0"/>
              </a:spcBef>
              <a:buFontTx/>
              <a:buNone/>
            </a:pPr>
            <a:r>
              <a:rPr lang="en-GB" sz="1200" dirty="0">
                <a:solidFill>
                  <a:srgbClr val="00B0F0"/>
                </a:solidFill>
                <a:latin typeface="Arial" panose="020B0604020202020204" pitchFamily="34" charset="0"/>
                <a:cs typeface="Arial" panose="020B0604020202020204" pitchFamily="34" charset="0"/>
              </a:rPr>
              <a:t>A person belonging to a particular age or range of ages.</a:t>
            </a:r>
            <a:r>
              <a:rPr lang="en-GB" altLang="en-US" sz="1200" b="1" dirty="0">
                <a:solidFill>
                  <a:srgbClr val="00B0F0"/>
                </a:solidFill>
                <a:latin typeface="Arial" panose="020B0604020202020204" pitchFamily="34" charset="0"/>
                <a:cs typeface="Arial" panose="020B0604020202020204" pitchFamily="34" charset="0"/>
              </a:rPr>
              <a:t>  </a:t>
            </a:r>
          </a:p>
        </p:txBody>
      </p:sp>
      <p:pic>
        <p:nvPicPr>
          <p:cNvPr id="5" name="Picture 4" descr="\\WIG-VMW-P-FS01\User_Homes$\a_prec\LOGOS &amp; SIGNATURES\WiganCouncilcolourlogowithtransparency(45mm).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56376" y="116632"/>
            <a:ext cx="924546"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66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835696" y="116632"/>
            <a:ext cx="504056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00B0F0"/>
                </a:solidFill>
                <a:latin typeface="Arial" panose="020B0604020202020204" pitchFamily="34" charset="0"/>
                <a:cs typeface="Arial" panose="020B0604020202020204" pitchFamily="34" charset="0"/>
              </a:rPr>
              <a:t>Older Persons Section 2</a:t>
            </a:r>
          </a:p>
          <a:p>
            <a:pPr algn="ctr" eaLnBrk="1" hangingPunct="1">
              <a:spcBef>
                <a:spcPct val="0"/>
              </a:spcBef>
              <a:buFontTx/>
              <a:buNone/>
            </a:pPr>
            <a:r>
              <a:rPr lang="en-GB" sz="1200" dirty="0">
                <a:solidFill>
                  <a:srgbClr val="00B0F0"/>
                </a:solidFill>
                <a:latin typeface="Arial" panose="020B0604020202020204" pitchFamily="34" charset="0"/>
                <a:cs typeface="Arial" panose="020B0604020202020204" pitchFamily="34" charset="0"/>
              </a:rPr>
              <a:t>A person belonging to a particular age or range of ages</a:t>
            </a:r>
            <a:r>
              <a:rPr lang="en-GB" sz="1400" dirty="0">
                <a:solidFill>
                  <a:srgbClr val="FFC000"/>
                </a:solidFill>
                <a:latin typeface="Arial" panose="020B0604020202020204" pitchFamily="34" charset="0"/>
                <a:cs typeface="Arial" panose="020B0604020202020204" pitchFamily="34" charset="0"/>
              </a:rPr>
              <a:t>.</a:t>
            </a:r>
            <a:r>
              <a:rPr lang="en-GB" altLang="en-US" sz="1400" b="1" dirty="0">
                <a:solidFill>
                  <a:srgbClr val="FFC000"/>
                </a:solidFill>
                <a:latin typeface="Arial" panose="020B0604020202020204" pitchFamily="34" charset="0"/>
                <a:cs typeface="Arial" panose="020B0604020202020204" pitchFamily="34" charset="0"/>
              </a:rPr>
              <a:t>  </a:t>
            </a:r>
          </a:p>
        </p:txBody>
      </p:sp>
      <p:graphicFrame>
        <p:nvGraphicFramePr>
          <p:cNvPr id="5" name="Table 4"/>
          <p:cNvGraphicFramePr>
            <a:graphicFrameLocks noGrp="1"/>
          </p:cNvGraphicFramePr>
          <p:nvPr>
            <p:extLst>
              <p:ext uri="{D42A27DB-BD31-4B8C-83A1-F6EECF244321}">
                <p14:modId xmlns:p14="http://schemas.microsoft.com/office/powerpoint/2010/main" val="125747019"/>
              </p:ext>
            </p:extLst>
          </p:nvPr>
        </p:nvGraphicFramePr>
        <p:xfrm>
          <a:off x="0" y="785875"/>
          <a:ext cx="9144000" cy="5782564"/>
        </p:xfrm>
        <a:graphic>
          <a:graphicData uri="http://schemas.openxmlformats.org/drawingml/2006/table">
            <a:tbl>
              <a:tblPr firstRow="1" bandRow="1">
                <a:tableStyleId>{3B4B98B0-60AC-42C2-AFA5-B58CD77FA1E5}</a:tableStyleId>
              </a:tblPr>
              <a:tblGrid>
                <a:gridCol w="1371348">
                  <a:extLst>
                    <a:ext uri="{9D8B030D-6E8A-4147-A177-3AD203B41FA5}">
                      <a16:colId xmlns:a16="http://schemas.microsoft.com/office/drawing/2014/main" val="20000"/>
                    </a:ext>
                  </a:extLst>
                </a:gridCol>
                <a:gridCol w="2554787">
                  <a:extLst>
                    <a:ext uri="{9D8B030D-6E8A-4147-A177-3AD203B41FA5}">
                      <a16:colId xmlns:a16="http://schemas.microsoft.com/office/drawing/2014/main" val="20001"/>
                    </a:ext>
                  </a:extLst>
                </a:gridCol>
                <a:gridCol w="3718733">
                  <a:extLst>
                    <a:ext uri="{9D8B030D-6E8A-4147-A177-3AD203B41FA5}">
                      <a16:colId xmlns:a16="http://schemas.microsoft.com/office/drawing/2014/main" val="20002"/>
                    </a:ext>
                  </a:extLst>
                </a:gridCol>
                <a:gridCol w="1499132">
                  <a:extLst>
                    <a:ext uri="{9D8B030D-6E8A-4147-A177-3AD203B41FA5}">
                      <a16:colId xmlns:a16="http://schemas.microsoft.com/office/drawing/2014/main" val="20003"/>
                    </a:ext>
                  </a:extLst>
                </a:gridCol>
              </a:tblGrid>
              <a:tr h="155125">
                <a:tc>
                  <a:txBody>
                    <a:bodyPr/>
                    <a:lstStyle/>
                    <a:p>
                      <a:r>
                        <a:rPr lang="en-GB" sz="900" dirty="0">
                          <a:latin typeface="Arial" panose="020B0604020202020204" pitchFamily="34" charset="0"/>
                          <a:cs typeface="Arial" panose="020B0604020202020204" pitchFamily="34" charset="0"/>
                        </a:rPr>
                        <a:t>Who</a:t>
                      </a:r>
                    </a:p>
                  </a:txBody>
                  <a:tcPr/>
                </a:tc>
                <a:tc>
                  <a:txBody>
                    <a:bodyPr/>
                    <a:lstStyle/>
                    <a:p>
                      <a:r>
                        <a:rPr lang="en-GB" sz="900" dirty="0">
                          <a:latin typeface="Arial" panose="020B0604020202020204" pitchFamily="34" charset="0"/>
                          <a:cs typeface="Arial" panose="020B0604020202020204" pitchFamily="34" charset="0"/>
                        </a:rPr>
                        <a:t>What</a:t>
                      </a:r>
                    </a:p>
                  </a:txBody>
                  <a:tcPr/>
                </a:tc>
                <a:tc>
                  <a:txBody>
                    <a:bodyPr/>
                    <a:lstStyle/>
                    <a:p>
                      <a:r>
                        <a:rPr lang="en-GB" sz="900" dirty="0">
                          <a:latin typeface="Arial" panose="020B0604020202020204" pitchFamily="34" charset="0"/>
                          <a:cs typeface="Arial" panose="020B0604020202020204" pitchFamily="34" charset="0"/>
                        </a:rPr>
                        <a:t>Contact</a:t>
                      </a:r>
                      <a:r>
                        <a:rPr lang="en-GB" sz="900" baseline="0" dirty="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342956">
                <a:tc>
                  <a:txBody>
                    <a:bodyPr/>
                    <a:lstStyle/>
                    <a:p>
                      <a:pPr algn="l"/>
                      <a:r>
                        <a:rPr lang="en-GB" sz="900" b="0" dirty="0">
                          <a:solidFill>
                            <a:schemeClr val="tx1"/>
                          </a:solidFill>
                          <a:effectLst/>
                          <a:latin typeface="Arial" panose="020B0604020202020204" pitchFamily="34" charset="0"/>
                          <a:cs typeface="Arial" panose="020B0604020202020204" pitchFamily="34" charset="0"/>
                        </a:rPr>
                        <a:t>Wigan and Leigh Pensioners Link</a:t>
                      </a: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Work with older people for the benefit of older people.</a:t>
                      </a:r>
                    </a:p>
                  </a:txBody>
                  <a:tcPr/>
                </a:tc>
                <a:tc>
                  <a:txBody>
                    <a:bodyPr/>
                    <a:lstStyle/>
                    <a:p>
                      <a:r>
                        <a:rPr lang="en-GB" sz="900" b="0" dirty="0">
                          <a:solidFill>
                            <a:schemeClr val="tx1"/>
                          </a:solidFill>
                          <a:latin typeface="Arial" panose="020B0604020202020204" pitchFamily="34" charset="0"/>
                          <a:cs typeface="Arial" panose="020B0604020202020204" pitchFamily="34" charset="0"/>
                        </a:rPr>
                        <a:t>01942 261 753 </a:t>
                      </a:r>
                    </a:p>
                    <a:p>
                      <a:r>
                        <a:rPr lang="en-GB" sz="900" b="0" dirty="0">
                          <a:solidFill>
                            <a:srgbClr val="FF0000"/>
                          </a:solidFill>
                          <a:latin typeface="Arial" panose="020B0604020202020204" pitchFamily="34" charset="0"/>
                          <a:cs typeface="Arial" panose="020B0604020202020204" pitchFamily="34" charset="0"/>
                          <a:hlinkClick r:id="rId3"/>
                        </a:rPr>
                        <a:t>contact@pensionerslink.org.uk</a:t>
                      </a:r>
                      <a:r>
                        <a:rPr lang="en-GB" sz="900" b="0" baseline="0" dirty="0">
                          <a:solidFill>
                            <a:srgbClr val="FF0000"/>
                          </a:solidFill>
                          <a:latin typeface="Arial" panose="020B0604020202020204" pitchFamily="34" charset="0"/>
                          <a:cs typeface="Arial" panose="020B0604020202020204" pitchFamily="34" charset="0"/>
                        </a:rPr>
                        <a:t> </a:t>
                      </a:r>
                    </a:p>
                    <a:p>
                      <a:r>
                        <a:rPr lang="en-GB" sz="900" b="0" baseline="0" dirty="0">
                          <a:solidFill>
                            <a:schemeClr val="tx1"/>
                          </a:solidFill>
                          <a:latin typeface="Arial" panose="020B0604020202020204" pitchFamily="34" charset="0"/>
                          <a:cs typeface="Arial" panose="020B0604020202020204" pitchFamily="34" charset="0"/>
                        </a:rPr>
                        <a:t>Community Book </a:t>
                      </a:r>
                    </a:p>
                    <a:p>
                      <a:r>
                        <a:rPr lang="en-GB" sz="900" b="0" dirty="0">
                          <a:solidFill>
                            <a:srgbClr val="FF0000"/>
                          </a:solidFill>
                          <a:latin typeface="Arial" panose="020B0604020202020204" pitchFamily="34" charset="0"/>
                          <a:cs typeface="Arial" panose="020B0604020202020204" pitchFamily="34" charset="0"/>
                          <a:hlinkClick r:id="rId4"/>
                        </a:rPr>
                        <a:t>https://www.communitybook.org/organisation/870</a:t>
                      </a:r>
                      <a:r>
                        <a:rPr lang="en-GB" sz="900" b="0" dirty="0">
                          <a:solidFill>
                            <a:srgbClr val="FF0000"/>
                          </a:solidFill>
                          <a:latin typeface="Arial" panose="020B0604020202020204" pitchFamily="34" charset="0"/>
                          <a:cs typeface="Arial" panose="020B0604020202020204" pitchFamily="34" charset="0"/>
                        </a:rPr>
                        <a:t> </a:t>
                      </a:r>
                    </a:p>
                    <a:p>
                      <a:pPr>
                        <a:lnSpc>
                          <a:spcPct val="115000"/>
                        </a:lnSpc>
                        <a:spcAft>
                          <a:spcPts val="0"/>
                        </a:spcAft>
                      </a:pPr>
                      <a:endParaRPr lang="en-GB" sz="900" b="0" dirty="0">
                        <a:solidFill>
                          <a:srgbClr val="FF0000"/>
                        </a:solidFill>
                        <a:effectLst/>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27</a:t>
                      </a:r>
                    </a:p>
                    <a:p>
                      <a:r>
                        <a:rPr lang="en-GB" sz="900" b="0" dirty="0">
                          <a:solidFill>
                            <a:schemeClr val="tx1"/>
                          </a:solidFill>
                          <a:latin typeface="Arial" panose="020B0604020202020204" pitchFamily="34" charset="0"/>
                          <a:cs typeface="Arial" panose="020B0604020202020204" pitchFamily="34" charset="0"/>
                        </a:rPr>
                        <a:t>Charles Street</a:t>
                      </a:r>
                    </a:p>
                    <a:p>
                      <a:r>
                        <a:rPr lang="en-GB" sz="900" b="0" dirty="0">
                          <a:solidFill>
                            <a:schemeClr val="tx1"/>
                          </a:solidFill>
                          <a:latin typeface="Arial" panose="020B0604020202020204" pitchFamily="34" charset="0"/>
                          <a:cs typeface="Arial" panose="020B0604020202020204" pitchFamily="34" charset="0"/>
                        </a:rPr>
                        <a:t>Leigh</a:t>
                      </a:r>
                    </a:p>
                    <a:p>
                      <a:r>
                        <a:rPr lang="en-GB" sz="900" b="0" dirty="0">
                          <a:solidFill>
                            <a:schemeClr val="tx1"/>
                          </a:solidFill>
                          <a:latin typeface="Arial" panose="020B0604020202020204" pitchFamily="34" charset="0"/>
                          <a:cs typeface="Arial" panose="020B0604020202020204" pitchFamily="34" charset="0"/>
                        </a:rPr>
                        <a:t>WN7 1DB</a:t>
                      </a:r>
                    </a:p>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498338">
                <a:tc>
                  <a:txBody>
                    <a:bodyPr/>
                    <a:lstStyle/>
                    <a:p>
                      <a:pPr algn="l"/>
                      <a:r>
                        <a:rPr lang="en-GB" sz="900" b="0" dirty="0">
                          <a:solidFill>
                            <a:schemeClr val="tx1"/>
                          </a:solidFill>
                          <a:effectLst/>
                          <a:latin typeface="Arial" panose="020B0604020202020204" pitchFamily="34" charset="0"/>
                          <a:cs typeface="Arial" panose="020B0604020202020204" pitchFamily="34" charset="0"/>
                        </a:rPr>
                        <a:t>Age UK Wigan Borough</a:t>
                      </a:r>
                    </a:p>
                  </a:txBody>
                  <a:tcPr/>
                </a:tc>
                <a:tc>
                  <a:txBody>
                    <a:bodyPr/>
                    <a:lstStyle/>
                    <a:p>
                      <a:pPr algn="l"/>
                      <a:r>
                        <a:rPr lang="en-GB" sz="900" kern="1200" dirty="0">
                          <a:solidFill>
                            <a:schemeClr val="tx1"/>
                          </a:solidFill>
                          <a:effectLst/>
                          <a:latin typeface="Arial" panose="020B0604020202020204" pitchFamily="34" charset="0"/>
                          <a:ea typeface="+mn-ea"/>
                          <a:cs typeface="Arial" panose="020B0604020202020204" pitchFamily="34" charset="0"/>
                        </a:rPr>
                        <a:t>Support older people from across the borough to live their lives as they would wish through the provision of high quality and person focused services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Web</a:t>
                      </a:r>
                      <a:r>
                        <a:rPr lang="en-GB" sz="900" b="0" dirty="0">
                          <a:solidFill>
                            <a:srgbClr val="FF0000"/>
                          </a:solidFill>
                          <a:effectLst/>
                          <a:latin typeface="Arial" panose="020B0604020202020204" pitchFamily="34" charset="0"/>
                          <a:cs typeface="Arial" panose="020B0604020202020204" pitchFamily="34" charset="0"/>
                        </a:rPr>
                        <a:t>: </a:t>
                      </a:r>
                      <a:r>
                        <a:rPr lang="en-GB" sz="900" b="0" dirty="0">
                          <a:solidFill>
                            <a:srgbClr val="FF0000"/>
                          </a:solidFill>
                          <a:effectLst/>
                          <a:latin typeface="Arial" panose="020B0604020202020204" pitchFamily="34" charset="0"/>
                          <a:cs typeface="Arial" panose="020B0604020202020204" pitchFamily="34" charset="0"/>
                          <a:hlinkClick r:id="rId5"/>
                        </a:rPr>
                        <a:t>https://www.ageuk.org.uk/wiganborough/about-us/</a:t>
                      </a:r>
                      <a:r>
                        <a:rPr lang="en-GB" sz="900" b="0" dirty="0">
                          <a:solidFill>
                            <a:srgbClr val="FF0000"/>
                          </a:solidFill>
                          <a:effectLst/>
                          <a:latin typeface="Arial" panose="020B0604020202020204" pitchFamily="34" charset="0"/>
                          <a:cs typeface="Arial" panose="020B0604020202020204" pitchFamily="34" charset="0"/>
                        </a:rPr>
                        <a:t> </a:t>
                      </a:r>
                    </a:p>
                    <a:p>
                      <a:r>
                        <a:rPr lang="en-GB" sz="900" b="0" dirty="0">
                          <a:solidFill>
                            <a:schemeClr val="tx1"/>
                          </a:solidFill>
                          <a:effectLst/>
                          <a:latin typeface="Arial" panose="020B0604020202020204" pitchFamily="34" charset="0"/>
                          <a:cs typeface="Arial" panose="020B0604020202020204" pitchFamily="34" charset="0"/>
                        </a:rPr>
                        <a:t>Phone: </a:t>
                      </a:r>
                      <a:r>
                        <a:rPr lang="en-GB" sz="900" kern="1200" dirty="0">
                          <a:solidFill>
                            <a:schemeClr val="tx1"/>
                          </a:solidFill>
                          <a:effectLst/>
                          <a:latin typeface="Arial" panose="020B0604020202020204" pitchFamily="34" charset="0"/>
                          <a:ea typeface="+mn-ea"/>
                          <a:cs typeface="Arial" panose="020B0604020202020204" pitchFamily="34" charset="0"/>
                        </a:rPr>
                        <a:t>01942 615880</a:t>
                      </a:r>
                    </a:p>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Email</a:t>
                      </a:r>
                      <a:r>
                        <a:rPr lang="en-GB" sz="900" b="0" dirty="0">
                          <a:solidFill>
                            <a:srgbClr val="FF0000"/>
                          </a:solidFill>
                          <a:effectLst/>
                          <a:latin typeface="Arial" panose="020B0604020202020204" pitchFamily="34" charset="0"/>
                          <a:cs typeface="Arial" panose="020B0604020202020204" pitchFamily="34" charset="0"/>
                        </a:rPr>
                        <a:t>: </a:t>
                      </a:r>
                      <a:r>
                        <a:rPr lang="en-GB" sz="900" b="0" dirty="0">
                          <a:solidFill>
                            <a:srgbClr val="FF0000"/>
                          </a:solidFill>
                          <a:latin typeface="Arial" panose="020B0604020202020204" pitchFamily="34" charset="0"/>
                          <a:cs typeface="Arial" panose="020B0604020202020204" pitchFamily="34" charset="0"/>
                          <a:hlinkClick r:id="rId6"/>
                        </a:rPr>
                        <a:t>enquiries@ageukwiganborough.org.uk</a:t>
                      </a:r>
                      <a:r>
                        <a:rPr lang="en-GB" sz="900" b="0" dirty="0">
                          <a:solidFill>
                            <a:srgbClr val="FF0000"/>
                          </a:solidFill>
                          <a:latin typeface="Arial" panose="020B0604020202020204" pitchFamily="34" charset="0"/>
                          <a:cs typeface="Arial" panose="020B0604020202020204" pitchFamily="34" charset="0"/>
                        </a:rPr>
                        <a:t> </a:t>
                      </a:r>
                    </a:p>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Community</a:t>
                      </a:r>
                      <a:r>
                        <a:rPr lang="en-GB" sz="900" b="0" baseline="0" dirty="0">
                          <a:solidFill>
                            <a:schemeClr val="tx1"/>
                          </a:solidFill>
                          <a:effectLst/>
                          <a:latin typeface="Arial" panose="020B0604020202020204" pitchFamily="34" charset="0"/>
                          <a:cs typeface="Arial" panose="020B0604020202020204" pitchFamily="34" charset="0"/>
                        </a:rPr>
                        <a:t> Book </a:t>
                      </a:r>
                      <a:r>
                        <a:rPr lang="en-GB" sz="900" b="0" baseline="0" dirty="0">
                          <a:solidFill>
                            <a:srgbClr val="FF0000"/>
                          </a:solidFill>
                          <a:effectLst/>
                          <a:latin typeface="Arial" panose="020B0604020202020204" pitchFamily="34" charset="0"/>
                          <a:cs typeface="Arial" panose="020B0604020202020204" pitchFamily="34" charset="0"/>
                          <a:hlinkClick r:id="rId7"/>
                        </a:rPr>
                        <a:t>https://www.communitybook.org/organisation/171</a:t>
                      </a:r>
                      <a:r>
                        <a:rPr lang="en-GB" sz="900" b="0" baseline="0" dirty="0">
                          <a:solidFill>
                            <a:srgbClr val="FF0000"/>
                          </a:solidFill>
                          <a:effectLst/>
                          <a:latin typeface="Arial" panose="020B0604020202020204" pitchFamily="34" charset="0"/>
                          <a:cs typeface="Arial" panose="020B0604020202020204" pitchFamily="34" charset="0"/>
                        </a:rPr>
                        <a:t> </a:t>
                      </a:r>
                      <a:endParaRPr lang="en-GB" sz="900" b="0" dirty="0">
                        <a:solidFill>
                          <a:srgbClr val="FF0000"/>
                        </a:solidFill>
                        <a:effectLst/>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Pennyhurst Mill</a:t>
                      </a:r>
                      <a:br>
                        <a:rPr lang="en-GB" sz="900" b="0" dirty="0">
                          <a:solidFill>
                            <a:schemeClr val="tx1"/>
                          </a:solidFill>
                          <a:latin typeface="Arial" panose="020B0604020202020204" pitchFamily="34" charset="0"/>
                          <a:cs typeface="Arial" panose="020B0604020202020204" pitchFamily="34" charset="0"/>
                        </a:rPr>
                      </a:br>
                      <a:r>
                        <a:rPr lang="en-GB" sz="900" b="0" dirty="0">
                          <a:solidFill>
                            <a:schemeClr val="tx1"/>
                          </a:solidFill>
                          <a:latin typeface="Arial" panose="020B0604020202020204" pitchFamily="34" charset="0"/>
                          <a:cs typeface="Arial" panose="020B0604020202020204" pitchFamily="34" charset="0"/>
                        </a:rPr>
                        <a:t>Haig Street</a:t>
                      </a:r>
                      <a:br>
                        <a:rPr lang="en-GB" sz="900" b="0" dirty="0">
                          <a:solidFill>
                            <a:schemeClr val="tx1"/>
                          </a:solidFill>
                          <a:latin typeface="Arial" panose="020B0604020202020204" pitchFamily="34" charset="0"/>
                          <a:cs typeface="Arial" panose="020B0604020202020204" pitchFamily="34" charset="0"/>
                        </a:rPr>
                      </a:br>
                      <a:r>
                        <a:rPr lang="en-GB" sz="900" b="0" dirty="0">
                          <a:solidFill>
                            <a:schemeClr val="tx1"/>
                          </a:solidFill>
                          <a:latin typeface="Arial" panose="020B0604020202020204" pitchFamily="34" charset="0"/>
                          <a:cs typeface="Arial" panose="020B0604020202020204" pitchFamily="34" charset="0"/>
                        </a:rPr>
                        <a:t>Wigan</a:t>
                      </a:r>
                      <a:br>
                        <a:rPr lang="en-GB" sz="900" b="0" dirty="0">
                          <a:solidFill>
                            <a:schemeClr val="tx1"/>
                          </a:solidFill>
                          <a:latin typeface="Arial" panose="020B0604020202020204" pitchFamily="34" charset="0"/>
                          <a:cs typeface="Arial" panose="020B0604020202020204" pitchFamily="34" charset="0"/>
                        </a:rPr>
                      </a:br>
                      <a:r>
                        <a:rPr lang="en-GB" sz="900" b="0" dirty="0">
                          <a:solidFill>
                            <a:schemeClr val="tx1"/>
                          </a:solidFill>
                          <a:latin typeface="Arial" panose="020B0604020202020204" pitchFamily="34" charset="0"/>
                          <a:cs typeface="Arial" panose="020B0604020202020204" pitchFamily="34" charset="0"/>
                        </a:rPr>
                        <a:t>WN3 4AZ</a:t>
                      </a:r>
                    </a:p>
                  </a:txBody>
                  <a:tcPr/>
                </a:tc>
                <a:extLst>
                  <a:ext uri="{0D108BD9-81ED-4DB2-BD59-A6C34878D82A}">
                    <a16:rowId xmlns:a16="http://schemas.microsoft.com/office/drawing/2014/main" val="10002"/>
                  </a:ext>
                </a:extLst>
              </a:tr>
              <a:tr h="562327">
                <a:tc>
                  <a:txBody>
                    <a:bodyPr/>
                    <a:lstStyle/>
                    <a:p>
                      <a:pPr algn="l"/>
                      <a:r>
                        <a:rPr lang="en-GB" sz="900" b="0" kern="1200" dirty="0">
                          <a:solidFill>
                            <a:schemeClr val="tx1"/>
                          </a:solidFill>
                          <a:effectLst/>
                          <a:latin typeface="Arial" panose="020B0604020202020204" pitchFamily="34" charset="0"/>
                          <a:ea typeface="+mn-ea"/>
                          <a:cs typeface="Arial" panose="020B0604020202020204" pitchFamily="34" charset="0"/>
                        </a:rPr>
                        <a:t>The Sunshine Gang</a:t>
                      </a:r>
                      <a:endParaRPr lang="en-GB" sz="900" b="0" dirty="0">
                        <a:solidFill>
                          <a:schemeClr val="tx1"/>
                        </a:solidFill>
                        <a:effectLst/>
                        <a:latin typeface="Arial" panose="020B0604020202020204" pitchFamily="34" charset="0"/>
                        <a:cs typeface="Arial" panose="020B0604020202020204" pitchFamily="34" charset="0"/>
                      </a:endParaRPr>
                    </a:p>
                  </a:txBody>
                  <a:tcPr/>
                </a:tc>
                <a:tc>
                  <a:txBody>
                    <a:bodyPr/>
                    <a:lstStyle/>
                    <a:p>
                      <a:pPr algn="l"/>
                      <a:r>
                        <a:rPr lang="en-GB" sz="900" b="0" kern="1200" dirty="0">
                          <a:solidFill>
                            <a:schemeClr val="tx1"/>
                          </a:solidFill>
                          <a:effectLst/>
                          <a:latin typeface="Arial" panose="020B0604020202020204" pitchFamily="34" charset="0"/>
                          <a:ea typeface="+mn-ea"/>
                          <a:cs typeface="Arial" panose="020B0604020202020204" pitchFamily="34" charset="0"/>
                        </a:rPr>
                        <a:t>Community group formed from older adults representative of a number of sheltered accommodation</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Debra Simmons</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Phone: </a:t>
                      </a:r>
                      <a:r>
                        <a:rPr lang="en-GB" sz="900" b="0" kern="1200" dirty="0">
                          <a:solidFill>
                            <a:schemeClr val="tx1"/>
                          </a:solidFill>
                          <a:effectLst/>
                          <a:latin typeface="Arial" panose="020B0604020202020204" pitchFamily="34" charset="0"/>
                          <a:ea typeface="+mn-ea"/>
                          <a:cs typeface="Arial" panose="020B0604020202020204" pitchFamily="34" charset="0"/>
                        </a:rPr>
                        <a:t>07771371491</a:t>
                      </a:r>
                      <a:r>
                        <a:rPr lang="en-GB" sz="900" b="0" baseline="0" dirty="0">
                          <a:solidFill>
                            <a:schemeClr val="tx1"/>
                          </a:solidFill>
                          <a:effectLst/>
                          <a:latin typeface="Arial" panose="020B0604020202020204" pitchFamily="34" charset="0"/>
                          <a:cs typeface="Arial" panose="020B0604020202020204" pitchFamily="34"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Email:</a:t>
                      </a:r>
                      <a:r>
                        <a:rPr lang="en-GB" sz="900" b="0" kern="1200" baseline="0" dirty="0">
                          <a:solidFill>
                            <a:schemeClr val="tx1"/>
                          </a:solidFill>
                          <a:effectLst/>
                          <a:latin typeface="Arial" panose="020B0604020202020204" pitchFamily="34" charset="0"/>
                          <a:ea typeface="+mn-ea"/>
                          <a:cs typeface="Arial" panose="020B0604020202020204" pitchFamily="34" charset="0"/>
                        </a:rPr>
                        <a:t> </a:t>
                      </a:r>
                      <a:r>
                        <a:rPr lang="en-GB" sz="900" b="0" baseline="0" dirty="0">
                          <a:solidFill>
                            <a:srgbClr val="FF0000"/>
                          </a:solidFill>
                          <a:effectLst/>
                          <a:latin typeface="Arial" panose="020B0604020202020204" pitchFamily="34" charset="0"/>
                          <a:cs typeface="Arial" panose="020B0604020202020204" pitchFamily="34" charset="0"/>
                          <a:hlinkClick r:id="rId8"/>
                        </a:rPr>
                        <a:t>D.Simmons@wigan.gov.uk</a:t>
                      </a:r>
                      <a:endParaRPr lang="en-GB" sz="900" b="0" baseline="0" dirty="0">
                        <a:solidFill>
                          <a:srgbClr val="FF0000"/>
                        </a:solidFill>
                        <a:effectLst/>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They don’t regularly meet at the moment and they have no base as they are an inter sheltered scheme committee</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58049">
                <a:tc>
                  <a:txBody>
                    <a:bodyPr/>
                    <a:lstStyle/>
                    <a:p>
                      <a:pPr algn="l"/>
                      <a:r>
                        <a:rPr lang="en-GB" sz="900" b="0" dirty="0">
                          <a:solidFill>
                            <a:schemeClr val="tx1"/>
                          </a:solidFill>
                          <a:effectLst/>
                          <a:latin typeface="Arial" panose="020B0604020202020204" pitchFamily="34" charset="0"/>
                          <a:cs typeface="Arial" panose="020B0604020202020204" pitchFamily="34" charset="0"/>
                        </a:rPr>
                        <a:t>Hope View Sensory Farm</a:t>
                      </a:r>
                    </a:p>
                    <a:p>
                      <a:pPr algn="l"/>
                      <a:endParaRPr lang="en-GB" sz="900" b="0" dirty="0">
                        <a:solidFill>
                          <a:schemeClr val="tx1"/>
                        </a:solidFill>
                        <a:effectLst/>
                        <a:latin typeface="Arial" panose="020B0604020202020204" pitchFamily="34" charset="0"/>
                        <a:cs typeface="Arial" panose="020B0604020202020204" pitchFamily="34" charset="0"/>
                      </a:endParaRPr>
                    </a:p>
                  </a:txBody>
                  <a:tcPr/>
                </a:tc>
                <a:tc>
                  <a:txBody>
                    <a:bodyPr/>
                    <a:lstStyle/>
                    <a:p>
                      <a:pPr algn="l"/>
                      <a:r>
                        <a:rPr lang="en-GB" sz="900" b="0" dirty="0">
                          <a:solidFill>
                            <a:schemeClr val="tx1"/>
                          </a:solidFill>
                          <a:latin typeface="Arial" panose="020B0604020202020204" pitchFamily="34" charset="0"/>
                          <a:cs typeface="Arial" panose="020B0604020202020204" pitchFamily="34" charset="0"/>
                        </a:rPr>
                        <a:t>A safe and calm environment for adults and young people with dementia, older members of the community and adult groups along with their carers.</a:t>
                      </a:r>
                    </a:p>
                  </a:txBody>
                  <a:tcPr/>
                </a:tc>
                <a:tc>
                  <a:txBody>
                    <a:bodyPr/>
                    <a:lstStyle/>
                    <a:p>
                      <a:r>
                        <a:rPr lang="en-GB" sz="900" b="0" dirty="0">
                          <a:solidFill>
                            <a:schemeClr val="tx1"/>
                          </a:solidFill>
                          <a:latin typeface="Arial" panose="020B0604020202020204" pitchFamily="34" charset="0"/>
                          <a:cs typeface="Arial" panose="020B0604020202020204" pitchFamily="34" charset="0"/>
                        </a:rPr>
                        <a:t>Web: </a:t>
                      </a:r>
                      <a:r>
                        <a:rPr lang="en-GB" sz="900" b="0" dirty="0">
                          <a:solidFill>
                            <a:schemeClr val="tx1"/>
                          </a:solidFill>
                          <a:latin typeface="Arial" panose="020B0604020202020204" pitchFamily="34" charset="0"/>
                          <a:cs typeface="Arial" panose="020B0604020202020204" pitchFamily="34" charset="0"/>
                          <a:hlinkClick r:id="rId9"/>
                        </a:rPr>
                        <a:t>http://www.hopeviewsensoryfarm.co.uk/</a:t>
                      </a:r>
                      <a:endParaRPr lang="en-GB" sz="900" b="0" dirty="0">
                        <a:solidFill>
                          <a:schemeClr val="tx1"/>
                        </a:solidFill>
                        <a:latin typeface="Arial" panose="020B0604020202020204" pitchFamily="34" charset="0"/>
                        <a:cs typeface="Arial" panose="020B0604020202020204" pitchFamily="34" charset="0"/>
                      </a:endParaRPr>
                    </a:p>
                    <a:p>
                      <a:r>
                        <a:rPr lang="en-GB" sz="900" b="0" dirty="0">
                          <a:solidFill>
                            <a:schemeClr val="tx1"/>
                          </a:solidFill>
                          <a:latin typeface="Arial" panose="020B0604020202020204" pitchFamily="34" charset="0"/>
                          <a:cs typeface="Arial" panose="020B0604020202020204" pitchFamily="34" charset="0"/>
                        </a:rPr>
                        <a:t>Email:</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hlinkClick r:id="rId10"/>
                        </a:rPr>
                        <a:t>info@hopeviewsensoryfarm.co.uk</a:t>
                      </a:r>
                      <a:r>
                        <a:rPr lang="en-GB" sz="900" b="0" dirty="0">
                          <a:solidFill>
                            <a:schemeClr val="tx1"/>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rPr>
                        <a:t>Phone:</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07504826680</a:t>
                      </a:r>
                    </a:p>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Community Book</a:t>
                      </a:r>
                      <a:r>
                        <a:rPr lang="en-GB" sz="900" b="0" baseline="0" dirty="0">
                          <a:solidFill>
                            <a:schemeClr val="tx1"/>
                          </a:solidFill>
                          <a:effectLst/>
                          <a:latin typeface="Arial" panose="020B0604020202020204" pitchFamily="34" charset="0"/>
                          <a:cs typeface="Arial" panose="020B0604020202020204" pitchFamily="34" charset="0"/>
                        </a:rPr>
                        <a:t> </a:t>
                      </a:r>
                      <a:r>
                        <a:rPr lang="en-GB" sz="900" b="0" baseline="0" dirty="0">
                          <a:solidFill>
                            <a:schemeClr val="tx1"/>
                          </a:solidFill>
                          <a:effectLst/>
                          <a:latin typeface="Arial" panose="020B0604020202020204" pitchFamily="34" charset="0"/>
                          <a:cs typeface="Arial" panose="020B0604020202020204" pitchFamily="34" charset="0"/>
                          <a:hlinkClick r:id="rId11"/>
                        </a:rPr>
                        <a:t>https://www.communitybook.org/organisation/322</a:t>
                      </a:r>
                      <a:r>
                        <a:rPr lang="en-GB" sz="900" b="0" baseline="0" dirty="0">
                          <a:solidFill>
                            <a:schemeClr val="tx1"/>
                          </a:solidFill>
                          <a:effectLst/>
                          <a:latin typeface="Arial" panose="020B0604020202020204" pitchFamily="34" charset="0"/>
                          <a:cs typeface="Arial" panose="020B0604020202020204" pitchFamily="34" charset="0"/>
                        </a:rPr>
                        <a:t> </a:t>
                      </a:r>
                      <a:endParaRPr lang="en-GB" sz="900" b="0" dirty="0">
                        <a:solidFill>
                          <a:schemeClr val="tx1"/>
                        </a:solidFill>
                        <a:effectLst/>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53 Marsland Green Lane</a:t>
                      </a:r>
                    </a:p>
                    <a:p>
                      <a:r>
                        <a:rPr lang="en-GB" sz="900" b="0" dirty="0">
                          <a:solidFill>
                            <a:schemeClr val="tx1"/>
                          </a:solidFill>
                          <a:latin typeface="Arial" panose="020B0604020202020204" pitchFamily="34" charset="0"/>
                          <a:cs typeface="Arial" panose="020B0604020202020204" pitchFamily="34" charset="0"/>
                        </a:rPr>
                        <a:t>Astley</a:t>
                      </a:r>
                    </a:p>
                    <a:p>
                      <a:r>
                        <a:rPr lang="en-GB" sz="900" b="0" dirty="0">
                          <a:solidFill>
                            <a:schemeClr val="tx1"/>
                          </a:solidFill>
                          <a:latin typeface="Arial" panose="020B0604020202020204" pitchFamily="34" charset="0"/>
                          <a:cs typeface="Arial" panose="020B0604020202020204" pitchFamily="34" charset="0"/>
                        </a:rPr>
                        <a:t>M29 7LH</a:t>
                      </a:r>
                    </a:p>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29640">
                <a:tc>
                  <a:txBody>
                    <a:bodyPr/>
                    <a:lstStyle/>
                    <a:p>
                      <a:pPr algn="l"/>
                      <a:r>
                        <a:rPr lang="en-GB" sz="900" b="0" dirty="0">
                          <a:solidFill>
                            <a:schemeClr val="tx1"/>
                          </a:solidFill>
                          <a:effectLst/>
                          <a:latin typeface="Arial" panose="020B0604020202020204" pitchFamily="34" charset="0"/>
                          <a:cs typeface="Arial" panose="020B0604020202020204" pitchFamily="34" charset="0"/>
                        </a:rPr>
                        <a:t>Oomph! Wellness </a:t>
                      </a:r>
                    </a:p>
                  </a:txBody>
                  <a:tcPr/>
                </a:tc>
                <a:tc>
                  <a:txBody>
                    <a:bodyPr/>
                    <a:lstStyle/>
                    <a:p>
                      <a:pPr algn="l"/>
                      <a:r>
                        <a:rPr lang="en-GB" sz="900" b="0" dirty="0">
                          <a:solidFill>
                            <a:schemeClr val="tx1"/>
                          </a:solidFill>
                          <a:latin typeface="Arial" panose="020B0604020202020204" pitchFamily="34" charset="0"/>
                          <a:cs typeface="Arial" panose="020B0604020202020204" pitchFamily="34" charset="0"/>
                        </a:rPr>
                        <a:t>Improve the wellbeing of older adults in Wigan</a:t>
                      </a:r>
                      <a:r>
                        <a:rPr lang="en-GB" sz="900" b="0" baseline="0" dirty="0">
                          <a:solidFill>
                            <a:schemeClr val="tx1"/>
                          </a:solidFill>
                          <a:latin typeface="Arial" panose="020B0604020202020204" pitchFamily="34" charset="0"/>
                          <a:cs typeface="Arial" panose="020B0604020202020204" pitchFamily="34" charset="0"/>
                        </a:rPr>
                        <a:t> t</a:t>
                      </a:r>
                      <a:r>
                        <a:rPr lang="en-GB" sz="900" b="0" dirty="0">
                          <a:solidFill>
                            <a:schemeClr val="tx1"/>
                          </a:solidFill>
                          <a:latin typeface="Arial" panose="020B0604020202020204" pitchFamily="34" charset="0"/>
                          <a:cs typeface="Arial" panose="020B0604020202020204" pitchFamily="34" charset="0"/>
                        </a:rPr>
                        <a:t>hrough the</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delivery of  exercise classes and a transport solution</a:t>
                      </a:r>
                    </a:p>
                  </a:txBody>
                  <a:tcPr/>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Email:</a:t>
                      </a:r>
                      <a:r>
                        <a:rPr lang="en-GB" sz="900" b="0" baseline="0" dirty="0">
                          <a:solidFill>
                            <a:schemeClr val="tx1"/>
                          </a:solidFill>
                          <a:effectLst/>
                          <a:latin typeface="Arial" panose="020B0604020202020204" pitchFamily="34" charset="0"/>
                          <a:cs typeface="Arial" panose="020B0604020202020204" pitchFamily="34" charset="0"/>
                        </a:rPr>
                        <a:t> </a:t>
                      </a:r>
                      <a:r>
                        <a:rPr lang="en-GB" sz="900" b="0" baseline="0" dirty="0">
                          <a:solidFill>
                            <a:schemeClr val="tx1"/>
                          </a:solidFill>
                          <a:effectLst/>
                          <a:latin typeface="Arial" panose="020B0604020202020204" pitchFamily="34" charset="0"/>
                          <a:cs typeface="Arial" panose="020B0604020202020204" pitchFamily="34" charset="0"/>
                          <a:hlinkClick r:id="rId12"/>
                        </a:rPr>
                        <a:t>david@oomph-wellness.org</a:t>
                      </a:r>
                      <a:r>
                        <a:rPr lang="en-GB" sz="900" b="0" baseline="0" dirty="0">
                          <a:solidFill>
                            <a:schemeClr val="tx1"/>
                          </a:solidFill>
                          <a:effectLst/>
                          <a:latin typeface="Arial" panose="020B0604020202020204" pitchFamily="34" charset="0"/>
                          <a:cs typeface="Arial" panose="020B0604020202020204" pitchFamily="34" charset="0"/>
                        </a:rPr>
                        <a:t> </a:t>
                      </a:r>
                    </a:p>
                    <a:p>
                      <a:pPr>
                        <a:lnSpc>
                          <a:spcPct val="115000"/>
                        </a:lnSpc>
                        <a:spcAft>
                          <a:spcPts val="0"/>
                        </a:spcAft>
                      </a:pPr>
                      <a:r>
                        <a:rPr lang="en-GB" sz="900" b="0" baseline="0" dirty="0">
                          <a:solidFill>
                            <a:schemeClr val="tx1"/>
                          </a:solidFill>
                          <a:effectLst/>
                          <a:latin typeface="Arial" panose="020B0604020202020204" pitchFamily="34" charset="0"/>
                          <a:cs typeface="Arial" panose="020B0604020202020204" pitchFamily="34" charset="0"/>
                        </a:rPr>
                        <a:t>Phone:07463 113259</a:t>
                      </a:r>
                    </a:p>
                    <a:p>
                      <a:pPr>
                        <a:lnSpc>
                          <a:spcPct val="115000"/>
                        </a:lnSpc>
                        <a:spcAft>
                          <a:spcPts val="0"/>
                        </a:spcAft>
                      </a:pPr>
                      <a:r>
                        <a:rPr lang="en-GB" sz="900" b="0" baseline="0" dirty="0">
                          <a:solidFill>
                            <a:schemeClr val="tx1"/>
                          </a:solidFill>
                          <a:effectLst/>
                          <a:latin typeface="Arial" panose="020B0604020202020204" pitchFamily="34" charset="0"/>
                          <a:cs typeface="Arial" panose="020B0604020202020204" pitchFamily="34" charset="0"/>
                        </a:rPr>
                        <a:t>Community Book </a:t>
                      </a:r>
                      <a:r>
                        <a:rPr lang="en-GB" sz="900" b="0" baseline="0" dirty="0">
                          <a:solidFill>
                            <a:schemeClr val="tx1"/>
                          </a:solidFill>
                          <a:effectLst/>
                          <a:latin typeface="Arial" panose="020B0604020202020204" pitchFamily="34" charset="0"/>
                          <a:cs typeface="Arial" panose="020B0604020202020204" pitchFamily="34" charset="0"/>
                          <a:hlinkClick r:id="rId13"/>
                        </a:rPr>
                        <a:t>https://www.communitybook.org/organisation/745</a:t>
                      </a:r>
                      <a:r>
                        <a:rPr lang="en-GB" sz="900" b="0" baseline="0" dirty="0">
                          <a:solidFill>
                            <a:schemeClr val="tx1"/>
                          </a:solidFill>
                          <a:effectLst/>
                          <a:latin typeface="Arial" panose="020B0604020202020204" pitchFamily="34" charset="0"/>
                          <a:cs typeface="Arial" panose="020B0604020202020204" pitchFamily="34" charset="0"/>
                        </a:rPr>
                        <a:t> </a:t>
                      </a:r>
                      <a:endParaRPr lang="en-GB" sz="900" b="0" dirty="0">
                        <a:solidFill>
                          <a:schemeClr val="tx1"/>
                        </a:solidFill>
                        <a:effectLst/>
                        <a:latin typeface="Arial" panose="020B0604020202020204" pitchFamily="34" charset="0"/>
                        <a:cs typeface="Arial" panose="020B0604020202020204" pitchFamily="34" charset="0"/>
                      </a:endParaRPr>
                    </a:p>
                  </a:txBody>
                  <a:tcPr/>
                </a:tc>
                <a:tc>
                  <a:txBody>
                    <a:bodyPr/>
                    <a:lstStyle/>
                    <a:p>
                      <a:r>
                        <a:rPr lang="en-GB" sz="900" dirty="0">
                          <a:solidFill>
                            <a:schemeClr val="tx1"/>
                          </a:solidFill>
                        </a:rPr>
                        <a:t>Various locations  around Wigan Borough</a:t>
                      </a:r>
                    </a:p>
                    <a:p>
                      <a:r>
                        <a:rPr lang="en-GB" sz="900" dirty="0">
                          <a:solidFill>
                            <a:schemeClr val="tx1"/>
                          </a:solidFill>
                        </a:rPr>
                        <a:t>WN1 1NJ</a:t>
                      </a:r>
                    </a:p>
                  </a:txBody>
                  <a:tcPr/>
                </a:tc>
                <a:extLst>
                  <a:ext uri="{0D108BD9-81ED-4DB2-BD59-A6C34878D82A}">
                    <a16:rowId xmlns:a16="http://schemas.microsoft.com/office/drawing/2014/main" val="10005"/>
                  </a:ext>
                </a:extLst>
              </a:tr>
              <a:tr h="396691">
                <a:tc>
                  <a:txBody>
                    <a:bodyPr/>
                    <a:lstStyle/>
                    <a:p>
                      <a:pPr algn="l"/>
                      <a:r>
                        <a:rPr lang="en-GB" sz="900" b="0" dirty="0">
                          <a:solidFill>
                            <a:schemeClr val="tx1"/>
                          </a:solidFill>
                          <a:latin typeface="Arial" panose="020B0604020202020204" pitchFamily="34" charset="0"/>
                          <a:cs typeface="Arial" panose="020B0604020202020204" pitchFamily="34" charset="0"/>
                        </a:rPr>
                        <a:t>Wigan U3A (University of the Third Age) </a:t>
                      </a:r>
                      <a:endParaRPr lang="en-GB" sz="900" b="0" dirty="0">
                        <a:solidFill>
                          <a:schemeClr val="tx1"/>
                        </a:solidFill>
                        <a:effectLst/>
                        <a:latin typeface="Arial" panose="020B0604020202020204" pitchFamily="34" charset="0"/>
                        <a:cs typeface="Arial" panose="020B0604020202020204" pitchFamily="34" charset="0"/>
                      </a:endParaRPr>
                    </a:p>
                  </a:txBody>
                  <a:tcPr/>
                </a:tc>
                <a:tc>
                  <a:txBody>
                    <a:bodyPr/>
                    <a:lstStyle/>
                    <a:p>
                      <a:pPr algn="l"/>
                      <a:r>
                        <a:rPr lang="en-GB" sz="900" b="0" dirty="0">
                          <a:solidFill>
                            <a:schemeClr val="tx1"/>
                          </a:solidFill>
                          <a:latin typeface="Arial" panose="020B0604020202020204" pitchFamily="34" charset="0"/>
                          <a:cs typeface="Arial" panose="020B0604020202020204" pitchFamily="34" charset="0"/>
                        </a:rPr>
                        <a:t>semi-retired people who come together to continue their educational, social and creative interests in a friendly and informal environment. </a:t>
                      </a:r>
                    </a:p>
                  </a:txBody>
                  <a:tcPr/>
                </a:tc>
                <a:tc>
                  <a:txBody>
                    <a:bodyPr/>
                    <a:lstStyle/>
                    <a:p>
                      <a:pPr>
                        <a:lnSpc>
                          <a:spcPct val="115000"/>
                        </a:lnSpc>
                        <a:spcAft>
                          <a:spcPts val="0"/>
                        </a:spcAft>
                      </a:pPr>
                      <a:r>
                        <a:rPr lang="en-GB" sz="900" b="0" dirty="0">
                          <a:solidFill>
                            <a:schemeClr val="tx1"/>
                          </a:solidFill>
                          <a:latin typeface="Arial" panose="020B0604020202020204" pitchFamily="34" charset="0"/>
                          <a:cs typeface="Arial" panose="020B0604020202020204" pitchFamily="34" charset="0"/>
                        </a:rPr>
                        <a:t>Email: </a:t>
                      </a:r>
                      <a:r>
                        <a:rPr lang="en-GB" sz="900" b="0" dirty="0">
                          <a:solidFill>
                            <a:schemeClr val="tx1"/>
                          </a:solidFill>
                          <a:latin typeface="Arial" panose="020B0604020202020204" pitchFamily="34" charset="0"/>
                          <a:cs typeface="Arial" panose="020B0604020202020204" pitchFamily="34" charset="0"/>
                          <a:hlinkClick r:id="rId14"/>
                        </a:rPr>
                        <a:t>members.wiganu3a@gmail.com</a:t>
                      </a:r>
                      <a:r>
                        <a:rPr lang="en-GB" sz="900" b="0" dirty="0">
                          <a:solidFill>
                            <a:schemeClr val="tx1"/>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rPr>
                        <a:t>07776 029 539 </a:t>
                      </a:r>
                    </a:p>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 Community Book </a:t>
                      </a:r>
                      <a:r>
                        <a:rPr lang="en-GB" sz="900" b="0" dirty="0">
                          <a:solidFill>
                            <a:schemeClr val="tx1"/>
                          </a:solidFill>
                          <a:effectLst/>
                          <a:latin typeface="Arial" panose="020B0604020202020204" pitchFamily="34" charset="0"/>
                          <a:cs typeface="Arial" panose="020B0604020202020204" pitchFamily="34" charset="0"/>
                          <a:hlinkClick r:id="rId15"/>
                        </a:rPr>
                        <a:t>https://www.communitybook.org/organisation/827</a:t>
                      </a:r>
                      <a:r>
                        <a:rPr lang="en-GB" sz="900" b="1" dirty="0">
                          <a:solidFill>
                            <a:schemeClr val="tx1"/>
                          </a:solidFill>
                          <a:effectLst/>
                          <a:latin typeface="Arial" panose="020B0604020202020204" pitchFamily="34" charset="0"/>
                          <a:cs typeface="Arial" panose="020B0604020202020204" pitchFamily="34" charset="0"/>
                        </a:rPr>
                        <a:t> </a:t>
                      </a:r>
                      <a:endParaRPr lang="en-GB" sz="900" b="0" dirty="0">
                        <a:solidFill>
                          <a:schemeClr val="tx1"/>
                        </a:solidFill>
                        <a:effectLst/>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The Edge, Southgate (Off Pottery Road),</a:t>
                      </a:r>
                    </a:p>
                    <a:p>
                      <a:r>
                        <a:rPr lang="en-GB" sz="900" b="0" dirty="0">
                          <a:solidFill>
                            <a:schemeClr val="tx1"/>
                          </a:solidFill>
                          <a:latin typeface="Arial" panose="020B0604020202020204" pitchFamily="34" charset="0"/>
                          <a:cs typeface="Arial" panose="020B0604020202020204" pitchFamily="34" charset="0"/>
                        </a:rPr>
                        <a:t>Wigan, WN3 5AB</a:t>
                      </a:r>
                    </a:p>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3966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effectLst/>
                          <a:latin typeface="Arial" panose="020B0604020202020204" pitchFamily="34" charset="0"/>
                          <a:cs typeface="Arial" panose="020B0604020202020204" pitchFamily="34" charset="0"/>
                        </a:rPr>
                        <a:t>Music in Mind  Dementia</a:t>
                      </a:r>
                      <a:r>
                        <a:rPr lang="en-GB" sz="900" baseline="0" dirty="0">
                          <a:effectLst/>
                          <a:latin typeface="Arial" panose="020B0604020202020204" pitchFamily="34" charset="0"/>
                          <a:cs typeface="Arial" panose="020B0604020202020204" pitchFamily="34" charset="0"/>
                        </a:rPr>
                        <a:t> Café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Community choir </a:t>
                      </a:r>
                      <a:r>
                        <a:rPr lang="en-GB" sz="900" baseline="0" dirty="0">
                          <a:latin typeface="Arial" panose="020B0604020202020204" pitchFamily="34" charset="0"/>
                          <a:cs typeface="Arial" panose="020B0604020202020204" pitchFamily="34" charset="0"/>
                        </a:rPr>
                        <a:t>for people suffering from Dementia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Mr Ian Unsworth</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Email: </a:t>
                      </a:r>
                      <a:r>
                        <a:rPr lang="en-GB" sz="900" dirty="0">
                          <a:latin typeface="Arial" panose="020B0604020202020204" pitchFamily="34" charset="0"/>
                          <a:cs typeface="Arial" panose="020B0604020202020204" pitchFamily="34" charset="0"/>
                          <a:hlinkClick r:id="rId16"/>
                        </a:rPr>
                        <a:t>musicinmind123@gmail.com</a:t>
                      </a:r>
                      <a:r>
                        <a:rPr lang="en-GB" sz="900" dirty="0">
                          <a:latin typeface="Arial" panose="020B0604020202020204" pitchFamily="34" charset="0"/>
                          <a:cs typeface="Arial" panose="020B0604020202020204" pitchFamily="34"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Phone: 07954390970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Meet at the</a:t>
                      </a:r>
                      <a:r>
                        <a:rPr lang="en-GB" sz="900" baseline="0" dirty="0">
                          <a:latin typeface="Arial" panose="020B0604020202020204" pitchFamily="34" charset="0"/>
                          <a:cs typeface="Arial" panose="020B0604020202020204" pitchFamily="34" charset="0"/>
                        </a:rPr>
                        <a:t> Wheel Restaurant – New Market Street Wigan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49376253"/>
                  </a:ext>
                </a:extLst>
              </a:tr>
              <a:tr h="3966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latin typeface="Arial" panose="020B0604020202020204" pitchFamily="34" charset="0"/>
                          <a:cs typeface="Arial" panose="020B0604020202020204" pitchFamily="34" charset="0"/>
                        </a:rPr>
                        <a:t>Transition &amp; Beyond Event Planning Team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latin typeface="Arial" panose="020B0604020202020204" pitchFamily="34" charset="0"/>
                          <a:cs typeface="Arial" panose="020B0604020202020204" pitchFamily="34" charset="0"/>
                        </a:rPr>
                        <a:t>Team made up of parent volunteers, staff at Wigan Council</a:t>
                      </a:r>
                      <a:r>
                        <a:rPr lang="en-GB" sz="900" baseline="0" dirty="0">
                          <a:solidFill>
                            <a:schemeClr val="tx1"/>
                          </a:solidFill>
                          <a:latin typeface="Arial" panose="020B0604020202020204" pitchFamily="34" charset="0"/>
                          <a:cs typeface="Arial" panose="020B0604020202020204" pitchFamily="34" charset="0"/>
                        </a:rPr>
                        <a:t> and</a:t>
                      </a:r>
                      <a:r>
                        <a:rPr lang="en-GB" sz="900" dirty="0">
                          <a:solidFill>
                            <a:schemeClr val="tx1"/>
                          </a:solidFill>
                          <a:latin typeface="Arial" panose="020B0604020202020204" pitchFamily="34" charset="0"/>
                          <a:cs typeface="Arial" panose="020B0604020202020204" pitchFamily="34" charset="0"/>
                        </a:rPr>
                        <a:t> IHL. We organise an annual Transition &amp; Beyond Event which is a free information and advice event providing vital information and support to people with a Learning Disability and / or autism.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aseline="0" dirty="0">
                          <a:solidFill>
                            <a:schemeClr val="tx1"/>
                          </a:solidFill>
                          <a:latin typeface="Arial" panose="020B0604020202020204" pitchFamily="34" charset="0"/>
                          <a:cs typeface="Arial" panose="020B0604020202020204" pitchFamily="34" charset="0"/>
                        </a:rPr>
                        <a:t>Email: </a:t>
                      </a:r>
                      <a:r>
                        <a:rPr lang="en-GB" sz="900" dirty="0">
                          <a:solidFill>
                            <a:srgbClr val="FF0000"/>
                          </a:solidFill>
                          <a:latin typeface="Arial" panose="020B0604020202020204" pitchFamily="34" charset="0"/>
                          <a:cs typeface="Arial" panose="020B0604020202020204" pitchFamily="34" charset="0"/>
                          <a:hlinkClick r:id="rId17"/>
                        </a:rPr>
                        <a:t>Transitionevent@wigan.gov.uk</a:t>
                      </a:r>
                      <a:endParaRPr lang="en-GB" sz="900" dirty="0">
                        <a:solidFill>
                          <a:srgbClr val="FF0000"/>
                        </a:solidFill>
                        <a:latin typeface="Arial" panose="020B0604020202020204" pitchFamily="34" charset="0"/>
                        <a:cs typeface="Arial" panose="020B0604020202020204" pitchFamily="34" charset="0"/>
                      </a:endParaRPr>
                    </a:p>
                    <a:p>
                      <a:r>
                        <a:rPr lang="en-GB" sz="900" dirty="0">
                          <a:solidFill>
                            <a:schemeClr val="tx1"/>
                          </a:solidFill>
                          <a:latin typeface="Arial" panose="020B0604020202020204" pitchFamily="34" charset="0"/>
                          <a:cs typeface="Arial" panose="020B0604020202020204" pitchFamily="34" charset="0"/>
                        </a:rPr>
                        <a:t>Community Book:</a:t>
                      </a:r>
                      <a:r>
                        <a:rPr lang="en-GB" sz="900" baseline="0" dirty="0">
                          <a:solidFill>
                            <a:schemeClr val="tx1"/>
                          </a:solidFill>
                          <a:latin typeface="Arial" panose="020B0604020202020204" pitchFamily="34" charset="0"/>
                          <a:cs typeface="Arial" panose="020B0604020202020204" pitchFamily="34" charset="0"/>
                        </a:rPr>
                        <a:t> </a:t>
                      </a:r>
                      <a:r>
                        <a:rPr lang="en-GB" sz="900" baseline="0" dirty="0">
                          <a:solidFill>
                            <a:srgbClr val="FF0000"/>
                          </a:solidFill>
                          <a:latin typeface="Arial" panose="020B0604020202020204" pitchFamily="34" charset="0"/>
                          <a:cs typeface="Arial" panose="020B0604020202020204" pitchFamily="34" charset="0"/>
                          <a:hlinkClick r:id="rId18"/>
                        </a:rPr>
                        <a:t>https://www.communitybook.org/organisation/115</a:t>
                      </a:r>
                      <a:r>
                        <a:rPr lang="en-GB" sz="900" baseline="0" dirty="0">
                          <a:solidFill>
                            <a:srgbClr val="FF0000"/>
                          </a:solidFill>
                          <a:latin typeface="Arial" panose="020B0604020202020204" pitchFamily="34" charset="0"/>
                          <a:cs typeface="Arial" panose="020B0604020202020204" pitchFamily="34" charset="0"/>
                        </a:rPr>
                        <a:t> </a:t>
                      </a:r>
                      <a:endParaRPr lang="en-GB" sz="900" dirty="0">
                        <a:solidFill>
                          <a:srgbClr val="FF0000"/>
                        </a:solidFill>
                        <a:latin typeface="Arial" panose="020B0604020202020204" pitchFamily="34" charset="0"/>
                        <a:cs typeface="Arial" panose="020B0604020202020204" pitchFamily="34" charset="0"/>
                      </a:endParaRPr>
                    </a:p>
                  </a:txBody>
                  <a:tcPr/>
                </a:tc>
                <a:tc>
                  <a:txBody>
                    <a:bodyPr/>
                    <a:lstStyle/>
                    <a:p>
                      <a:r>
                        <a:rPr lang="en-GB" sz="900" dirty="0">
                          <a:solidFill>
                            <a:schemeClr val="tx1"/>
                          </a:solidFill>
                          <a:latin typeface="Arial" panose="020B0604020202020204" pitchFamily="34" charset="0"/>
                          <a:cs typeface="Arial" panose="020B0604020202020204" pitchFamily="34" charset="0"/>
                        </a:rPr>
                        <a:t>Leigh Leisure Centre</a:t>
                      </a:r>
                    </a:p>
                    <a:p>
                      <a:r>
                        <a:rPr lang="en-GB" sz="900" dirty="0">
                          <a:solidFill>
                            <a:schemeClr val="tx1"/>
                          </a:solidFill>
                          <a:latin typeface="Arial" panose="020B0604020202020204" pitchFamily="34" charset="0"/>
                          <a:cs typeface="Arial" panose="020B0604020202020204" pitchFamily="34" charset="0"/>
                        </a:rPr>
                        <a:t>Sale Way, Leigh Sports Village </a:t>
                      </a:r>
                    </a:p>
                    <a:p>
                      <a:r>
                        <a:rPr lang="en-GB" sz="900" dirty="0">
                          <a:solidFill>
                            <a:schemeClr val="tx1"/>
                          </a:solidFill>
                          <a:latin typeface="Arial" panose="020B0604020202020204" pitchFamily="34" charset="0"/>
                          <a:cs typeface="Arial" panose="020B0604020202020204" pitchFamily="34" charset="0"/>
                        </a:rPr>
                        <a:t>Leigh</a:t>
                      </a:r>
                    </a:p>
                    <a:p>
                      <a:r>
                        <a:rPr lang="en-GB" sz="900" dirty="0">
                          <a:solidFill>
                            <a:schemeClr val="tx1"/>
                          </a:solidFill>
                          <a:latin typeface="Arial" panose="020B0604020202020204" pitchFamily="34" charset="0"/>
                          <a:cs typeface="Arial" panose="020B0604020202020204" pitchFamily="34" charset="0"/>
                        </a:rPr>
                        <a:t>WN7 4JY</a:t>
                      </a:r>
                    </a:p>
                  </a:txBody>
                  <a:tcPr/>
                </a:tc>
                <a:extLst>
                  <a:ext uri="{0D108BD9-81ED-4DB2-BD59-A6C34878D82A}">
                    <a16:rowId xmlns:a16="http://schemas.microsoft.com/office/drawing/2014/main" val="2266496459"/>
                  </a:ext>
                </a:extLst>
              </a:tr>
            </a:tbl>
          </a:graphicData>
        </a:graphic>
      </p:graphicFrame>
      <p:pic>
        <p:nvPicPr>
          <p:cNvPr id="6" name="Picture 5" descr="\\WIG-VMW-P-FS01\User_Homes$\a_prec\LOGOS &amp; SIGNATURES\WiganCouncilcolourlogowithtransparency(45mm).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7956376" y="116632"/>
            <a:ext cx="924546"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6656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280563" y="32087"/>
            <a:ext cx="74703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92D050"/>
                </a:solidFill>
                <a:latin typeface="Arial" panose="020B0604020202020204" pitchFamily="34" charset="0"/>
                <a:cs typeface="Arial" panose="020B0604020202020204" pitchFamily="34" charset="0"/>
              </a:rPr>
              <a:t>Disability Section 1</a:t>
            </a:r>
          </a:p>
          <a:p>
            <a:pPr algn="ctr" eaLnBrk="1" hangingPunct="1">
              <a:spcBef>
                <a:spcPct val="0"/>
              </a:spcBef>
              <a:buFontTx/>
              <a:buNone/>
            </a:pPr>
            <a:r>
              <a:rPr lang="en-GB" sz="1200" dirty="0">
                <a:solidFill>
                  <a:srgbClr val="92D050"/>
                </a:solidFill>
                <a:latin typeface="Arial" panose="020B0604020202020204" pitchFamily="34" charset="0"/>
                <a:cs typeface="Arial" panose="020B0604020202020204" pitchFamily="34" charset="0"/>
              </a:rPr>
              <a:t>A person has a disability if she or he has a physical or mental impairment which has a substantial and long-term adverse effect on that person's ability to carry out normal day-to-day activities</a:t>
            </a:r>
            <a:r>
              <a:rPr lang="en-GB" altLang="en-US" sz="1200" b="1" dirty="0">
                <a:solidFill>
                  <a:srgbClr val="92D050"/>
                </a:solidFill>
                <a:latin typeface="Arial" panose="020B0604020202020204" pitchFamily="34" charset="0"/>
                <a:cs typeface="Arial" panose="020B0604020202020204" pitchFamily="34" charset="0"/>
              </a:rPr>
              <a:t> </a:t>
            </a:r>
            <a:endParaRPr lang="en-GB" altLang="en-US" sz="1200" dirty="0">
              <a:solidFill>
                <a:srgbClr val="92D05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027739532"/>
              </p:ext>
            </p:extLst>
          </p:nvPr>
        </p:nvGraphicFramePr>
        <p:xfrm>
          <a:off x="1" y="678418"/>
          <a:ext cx="9144000" cy="6149336"/>
        </p:xfrm>
        <a:graphic>
          <a:graphicData uri="http://schemas.openxmlformats.org/drawingml/2006/table">
            <a:tbl>
              <a:tblPr bandRow="1">
                <a:tableStyleId>{C083E6E3-FA7D-4D7B-A595-EF9225AFEA82}</a:tableStyleId>
              </a:tblPr>
              <a:tblGrid>
                <a:gridCol w="1382471">
                  <a:extLst>
                    <a:ext uri="{9D8B030D-6E8A-4147-A177-3AD203B41FA5}">
                      <a16:colId xmlns:a16="http://schemas.microsoft.com/office/drawing/2014/main" val="20000"/>
                    </a:ext>
                  </a:extLst>
                </a:gridCol>
                <a:gridCol w="2375586">
                  <a:extLst>
                    <a:ext uri="{9D8B030D-6E8A-4147-A177-3AD203B41FA5}">
                      <a16:colId xmlns:a16="http://schemas.microsoft.com/office/drawing/2014/main" val="20001"/>
                    </a:ext>
                  </a:extLst>
                </a:gridCol>
                <a:gridCol w="3308795">
                  <a:extLst>
                    <a:ext uri="{9D8B030D-6E8A-4147-A177-3AD203B41FA5}">
                      <a16:colId xmlns:a16="http://schemas.microsoft.com/office/drawing/2014/main" val="20002"/>
                    </a:ext>
                  </a:extLst>
                </a:gridCol>
                <a:gridCol w="2077148">
                  <a:extLst>
                    <a:ext uri="{9D8B030D-6E8A-4147-A177-3AD203B41FA5}">
                      <a16:colId xmlns:a16="http://schemas.microsoft.com/office/drawing/2014/main" val="20003"/>
                    </a:ext>
                  </a:extLst>
                </a:gridCol>
              </a:tblGrid>
              <a:tr h="229405">
                <a:tc>
                  <a:txBody>
                    <a:bodyPr/>
                    <a:lstStyle/>
                    <a:p>
                      <a:r>
                        <a:rPr lang="en-GB" sz="900" b="1" dirty="0">
                          <a:latin typeface="Arial" panose="020B0604020202020204" pitchFamily="34" charset="0"/>
                          <a:cs typeface="Arial" panose="020B0604020202020204" pitchFamily="34" charset="0"/>
                        </a:rPr>
                        <a:t>Who</a:t>
                      </a:r>
                    </a:p>
                  </a:txBody>
                  <a:tcPr/>
                </a:tc>
                <a:tc>
                  <a:txBody>
                    <a:bodyPr/>
                    <a:lstStyle/>
                    <a:p>
                      <a:r>
                        <a:rPr lang="en-GB" sz="900" b="1" dirty="0">
                          <a:latin typeface="Arial" panose="020B0604020202020204" pitchFamily="34" charset="0"/>
                          <a:cs typeface="Arial" panose="020B0604020202020204" pitchFamily="34" charset="0"/>
                        </a:rPr>
                        <a:t>What</a:t>
                      </a:r>
                    </a:p>
                  </a:txBody>
                  <a:tcPr/>
                </a:tc>
                <a:tc>
                  <a:txBody>
                    <a:bodyPr/>
                    <a:lstStyle/>
                    <a:p>
                      <a:r>
                        <a:rPr lang="en-GB" sz="900" b="1" dirty="0">
                          <a:latin typeface="Arial" panose="020B0604020202020204" pitchFamily="34" charset="0"/>
                          <a:cs typeface="Arial" panose="020B0604020202020204" pitchFamily="34" charset="0"/>
                        </a:rPr>
                        <a:t>Contact </a:t>
                      </a:r>
                    </a:p>
                  </a:txBody>
                  <a:tcPr/>
                </a:tc>
                <a:tc>
                  <a:txBody>
                    <a:bodyPr/>
                    <a:lstStyle/>
                    <a:p>
                      <a:r>
                        <a:rPr lang="en-GB" sz="900" b="1"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5046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cs typeface="Arial" panose="020B0604020202020204" pitchFamily="34" charset="0"/>
                        </a:rPr>
                        <a:t>Wigan Local Access Forum</a:t>
                      </a:r>
                    </a:p>
                    <a:p>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This</a:t>
                      </a:r>
                      <a:r>
                        <a:rPr lang="en-GB" sz="900" kern="1200" baseline="0" dirty="0">
                          <a:solidFill>
                            <a:schemeClr val="tx1"/>
                          </a:solidFill>
                          <a:effectLst/>
                          <a:latin typeface="Arial" panose="020B0604020202020204" pitchFamily="34" charset="0"/>
                          <a:ea typeface="+mn-ea"/>
                          <a:cs typeface="Arial" panose="020B0604020202020204" pitchFamily="34" charset="0"/>
                        </a:rPr>
                        <a:t> c</a:t>
                      </a:r>
                      <a:r>
                        <a:rPr lang="en-GB" sz="900" kern="1200" dirty="0">
                          <a:solidFill>
                            <a:schemeClr val="tx1"/>
                          </a:solidFill>
                          <a:effectLst/>
                          <a:latin typeface="Arial" panose="020B0604020202020204" pitchFamily="34" charset="0"/>
                          <a:ea typeface="+mn-ea"/>
                          <a:cs typeface="Arial" panose="020B0604020202020204" pitchFamily="34" charset="0"/>
                        </a:rPr>
                        <a:t>ommittee is working for greater Access for Everybody</a:t>
                      </a:r>
                      <a:r>
                        <a:rPr lang="en-GB" sz="900" kern="1200" baseline="0" dirty="0">
                          <a:solidFill>
                            <a:schemeClr val="tx1"/>
                          </a:solidFill>
                          <a:effectLst/>
                          <a:latin typeface="Arial" panose="020B0604020202020204" pitchFamily="34" charset="0"/>
                          <a:ea typeface="+mn-ea"/>
                          <a:cs typeface="Arial" panose="020B0604020202020204" pitchFamily="34" charset="0"/>
                        </a:rPr>
                        <a:t> </a:t>
                      </a:r>
                      <a:r>
                        <a:rPr lang="en-GB" sz="900" kern="1200" dirty="0">
                          <a:solidFill>
                            <a:schemeClr val="tx1"/>
                          </a:solidFill>
                          <a:effectLst/>
                          <a:latin typeface="Arial" panose="020B0604020202020204" pitchFamily="34" charset="0"/>
                          <a:ea typeface="+mn-ea"/>
                          <a:cs typeface="Arial" panose="020B0604020202020204" pitchFamily="34" charset="0"/>
                        </a:rPr>
                        <a:t>by bringing issues to the attention  of the appropriate people.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Angela Foster Assistant</a:t>
                      </a:r>
                      <a:r>
                        <a:rPr lang="en-GB" sz="900" b="0" baseline="0" dirty="0">
                          <a:solidFill>
                            <a:schemeClr val="tx1"/>
                          </a:solidFill>
                          <a:effectLst/>
                          <a:latin typeface="Arial" panose="020B0604020202020204" pitchFamily="34" charset="0"/>
                          <a:cs typeface="Arial" panose="020B0604020202020204" pitchFamily="34" charset="0"/>
                        </a:rPr>
                        <a:t> Sectary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a:solidFill>
                            <a:schemeClr val="tx1"/>
                          </a:solidFill>
                          <a:effectLst/>
                          <a:latin typeface="Arial" panose="020B0604020202020204" pitchFamily="34" charset="0"/>
                          <a:cs typeface="Arial" panose="020B0604020202020204" pitchFamily="34" charset="0"/>
                        </a:rPr>
                        <a:t>Email: </a:t>
                      </a:r>
                      <a:r>
                        <a:rPr lang="en-GB" sz="900" b="0" dirty="0">
                          <a:solidFill>
                            <a:schemeClr val="tx1"/>
                          </a:solidFill>
                          <a:effectLst/>
                          <a:latin typeface="Arial" panose="020B0604020202020204" pitchFamily="34" charset="0"/>
                          <a:cs typeface="Arial" panose="020B0604020202020204" pitchFamily="34" charset="0"/>
                        </a:rPr>
                        <a:t>Robert.sharpe@wigan.gov.uk</a:t>
                      </a: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Wigan Town Hall Library Street Wigan the second Wednesday of every alternative month </a:t>
                      </a:r>
                      <a:r>
                        <a:rPr lang="en-GB" sz="900" kern="1200" baseline="0" dirty="0">
                          <a:solidFill>
                            <a:schemeClr val="tx1"/>
                          </a:solidFill>
                          <a:effectLst/>
                          <a:latin typeface="Arial" panose="020B0604020202020204" pitchFamily="34" charset="0"/>
                          <a:ea typeface="+mn-ea"/>
                          <a:cs typeface="Arial" panose="020B0604020202020204" pitchFamily="34" charset="0"/>
                        </a:rPr>
                        <a:t> at </a:t>
                      </a:r>
                      <a:r>
                        <a:rPr lang="en-GB" sz="900" kern="1200" dirty="0">
                          <a:solidFill>
                            <a:schemeClr val="tx1"/>
                          </a:solidFill>
                          <a:effectLst/>
                          <a:latin typeface="Arial" panose="020B0604020202020204" pitchFamily="34" charset="0"/>
                          <a:ea typeface="+mn-ea"/>
                          <a:cs typeface="Arial" panose="020B0604020202020204" pitchFamily="34" charset="0"/>
                        </a:rPr>
                        <a:t>1.30pm</a:t>
                      </a:r>
                    </a:p>
                  </a:txBody>
                  <a:tcPr/>
                </a:tc>
                <a:extLst>
                  <a:ext uri="{0D108BD9-81ED-4DB2-BD59-A6C34878D82A}">
                    <a16:rowId xmlns:a16="http://schemas.microsoft.com/office/drawing/2014/main" val="10001"/>
                  </a:ext>
                </a:extLst>
              </a:tr>
              <a:tr h="5531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Adult Autism Partnership Board</a:t>
                      </a:r>
                      <a:endParaRPr lang="en-GB" sz="900" b="0" dirty="0">
                        <a:solidFill>
                          <a:schemeClr val="tx1"/>
                        </a:solidFill>
                        <a:latin typeface="Arial" panose="020B0604020202020204" pitchFamily="34" charset="0"/>
                        <a:cs typeface="Arial" panose="020B0604020202020204" pitchFamily="34" charset="0"/>
                      </a:endParaRPr>
                    </a:p>
                    <a:p>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u="none" strike="noStrike" kern="1200" baseline="0" dirty="0">
                          <a:solidFill>
                            <a:schemeClr val="tx1"/>
                          </a:solidFill>
                          <a:latin typeface="Arial" panose="020B0604020202020204" pitchFamily="34" charset="0"/>
                          <a:cs typeface="Arial" panose="020B0604020202020204" pitchFamily="34" charset="0"/>
                        </a:rPr>
                        <a:t>Reducing the gap in life expectancy for people with autism.</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Danny Dowd Engagement Officer </a:t>
                      </a:r>
                    </a:p>
                    <a:p>
                      <a:r>
                        <a:rPr lang="en-GB" sz="900" b="0" dirty="0">
                          <a:solidFill>
                            <a:schemeClr val="tx1"/>
                          </a:solidFill>
                          <a:latin typeface="Arial" panose="020B0604020202020204" pitchFamily="34" charset="0"/>
                          <a:cs typeface="Arial" panose="020B0604020202020204" pitchFamily="34" charset="0"/>
                        </a:rPr>
                        <a:t>Phone: 01942 489398 </a:t>
                      </a:r>
                    </a:p>
                    <a:p>
                      <a:r>
                        <a:rPr lang="en-GB" sz="900" b="0" dirty="0">
                          <a:solidFill>
                            <a:schemeClr val="tx1"/>
                          </a:solidFill>
                          <a:latin typeface="Arial" panose="020B0604020202020204" pitchFamily="34" charset="0"/>
                          <a:cs typeface="Arial" panose="020B0604020202020204" pitchFamily="34" charset="0"/>
                        </a:rPr>
                        <a:t>Email:</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D.Dowd@wigan.gov.uk</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Bi-monthly meeting</a:t>
                      </a:r>
                    </a:p>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Communication via email distribution list</a:t>
                      </a:r>
                    </a:p>
                  </a:txBody>
                  <a:tcPr/>
                </a:tc>
                <a:extLst>
                  <a:ext uri="{0D108BD9-81ED-4DB2-BD59-A6C34878D82A}">
                    <a16:rowId xmlns:a16="http://schemas.microsoft.com/office/drawing/2014/main" val="10002"/>
                  </a:ext>
                </a:extLst>
              </a:tr>
              <a:tr h="4552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Learning Disability Partnership Board</a:t>
                      </a:r>
                    </a:p>
                  </a:txBody>
                  <a:tcPr/>
                </a:tc>
                <a:tc>
                  <a:txBody>
                    <a:bodyPr/>
                    <a:lstStyle/>
                    <a:p>
                      <a:r>
                        <a:rPr lang="en-GB" sz="900" b="0" dirty="0">
                          <a:solidFill>
                            <a:schemeClr val="tx1"/>
                          </a:solidFill>
                          <a:latin typeface="Arial" panose="020B0604020202020204" pitchFamily="34" charset="0"/>
                          <a:cs typeface="Arial" panose="020B0604020202020204" pitchFamily="34" charset="0"/>
                        </a:rPr>
                        <a:t>Share</a:t>
                      </a:r>
                      <a:r>
                        <a:rPr lang="en-GB" sz="900" b="0" baseline="0" dirty="0">
                          <a:solidFill>
                            <a:schemeClr val="tx1"/>
                          </a:solidFill>
                          <a:latin typeface="Arial" panose="020B0604020202020204" pitchFamily="34" charset="0"/>
                          <a:cs typeface="Arial" panose="020B0604020202020204" pitchFamily="34" charset="0"/>
                        </a:rPr>
                        <a:t> and discuss news, events and updates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Danny Dowd Engagement Officer </a:t>
                      </a:r>
                    </a:p>
                    <a:p>
                      <a:r>
                        <a:rPr lang="en-GB" sz="900" b="0" dirty="0">
                          <a:solidFill>
                            <a:schemeClr val="tx1"/>
                          </a:solidFill>
                          <a:latin typeface="Arial" panose="020B0604020202020204" pitchFamily="34" charset="0"/>
                          <a:cs typeface="Arial" panose="020B0604020202020204" pitchFamily="34" charset="0"/>
                        </a:rPr>
                        <a:t>Phone: 01942 489398 </a:t>
                      </a:r>
                    </a:p>
                    <a:p>
                      <a:r>
                        <a:rPr lang="en-GB" sz="900" b="0" dirty="0">
                          <a:solidFill>
                            <a:schemeClr val="tx1"/>
                          </a:solidFill>
                          <a:latin typeface="Arial" panose="020B0604020202020204" pitchFamily="34" charset="0"/>
                          <a:cs typeface="Arial" panose="020B0604020202020204" pitchFamily="34" charset="0"/>
                        </a:rPr>
                        <a:t>Email:</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D.Dowd@wigan.gov.uk</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Bi-monthly meeting Communication via email distribution list</a:t>
                      </a:r>
                    </a:p>
                  </a:txBody>
                  <a:tcPr/>
                </a:tc>
                <a:extLst>
                  <a:ext uri="{0D108BD9-81ED-4DB2-BD59-A6C34878D82A}">
                    <a16:rowId xmlns:a16="http://schemas.microsoft.com/office/drawing/2014/main" val="10003"/>
                  </a:ext>
                </a:extLst>
              </a:tr>
              <a:tr h="7799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Health Champions</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(Dementia </a:t>
                      </a:r>
                      <a:r>
                        <a:rPr lang="en-GB" sz="900" b="0" baseline="0" dirty="0">
                          <a:solidFill>
                            <a:schemeClr val="tx1"/>
                          </a:solidFill>
                          <a:effectLst/>
                          <a:latin typeface="Arial" panose="020B0604020202020204" pitchFamily="34" charset="0"/>
                          <a:cs typeface="Arial" panose="020B0604020202020204" pitchFamily="34" charset="0"/>
                        </a:rPr>
                        <a:t> &amp; Autism friends) </a:t>
                      </a:r>
                      <a:endParaRPr lang="en-GB" sz="900" b="0" dirty="0">
                        <a:solidFill>
                          <a:schemeClr val="tx1"/>
                        </a:solidFill>
                        <a:effectLst/>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Helps people to better understand how people live</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with autism and dementia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Autism</a:t>
                      </a:r>
                      <a:r>
                        <a:rPr lang="en-GB" sz="900" b="0" kern="1200" baseline="0" dirty="0">
                          <a:solidFill>
                            <a:schemeClr val="tx1"/>
                          </a:solidFill>
                          <a:effectLst/>
                          <a:latin typeface="Arial" panose="020B0604020202020204" pitchFamily="34" charset="0"/>
                          <a:ea typeface="+mn-ea"/>
                          <a:cs typeface="Arial" panose="020B0604020202020204" pitchFamily="34" charset="0"/>
                        </a:rPr>
                        <a:t> Friends: </a:t>
                      </a:r>
                      <a:r>
                        <a:rPr lang="en-GB" sz="900" b="0" kern="1200" dirty="0">
                          <a:solidFill>
                            <a:schemeClr val="tx1"/>
                          </a:solidFill>
                          <a:effectLst/>
                          <a:latin typeface="Arial" panose="020B0604020202020204" pitchFamily="34" charset="0"/>
                          <a:ea typeface="+mn-ea"/>
                          <a:cs typeface="Arial" panose="020B0604020202020204" pitchFamily="34" charset="0"/>
                        </a:rPr>
                        <a:t>Anthony Hill &amp;</a:t>
                      </a:r>
                      <a:r>
                        <a:rPr lang="en-GB" sz="900" b="0" dirty="0">
                          <a:solidFill>
                            <a:schemeClr val="tx1"/>
                          </a:solidFill>
                          <a:latin typeface="Arial" panose="020B0604020202020204" pitchFamily="34" charset="0"/>
                          <a:cs typeface="Arial" panose="020B0604020202020204" pitchFamily="34" charset="0"/>
                        </a:rPr>
                        <a:t>Dawn</a:t>
                      </a:r>
                      <a:r>
                        <a:rPr lang="en-GB" sz="900" b="0" baseline="0" dirty="0">
                          <a:solidFill>
                            <a:schemeClr val="tx1"/>
                          </a:solidFill>
                          <a:latin typeface="Arial" panose="020B0604020202020204" pitchFamily="34" charset="0"/>
                          <a:cs typeface="Arial" panose="020B0604020202020204" pitchFamily="34" charset="0"/>
                        </a:rPr>
                        <a:t> O’Neil </a:t>
                      </a:r>
                      <a:endParaRPr lang="en-GB" sz="900" b="0" kern="1200" dirty="0">
                        <a:solidFill>
                          <a:schemeClr val="tx1"/>
                        </a:solidFill>
                        <a:effectLst/>
                        <a:latin typeface="Arial" panose="020B0604020202020204" pitchFamily="34" charset="0"/>
                        <a:ea typeface="+mn-ea"/>
                        <a:cs typeface="Arial" panose="020B0604020202020204" pitchFamily="34" charset="0"/>
                      </a:endParaRPr>
                    </a:p>
                    <a:p>
                      <a:r>
                        <a:rPr lang="en-GB" sz="900" b="0" kern="1200" dirty="0">
                          <a:solidFill>
                            <a:schemeClr val="tx1"/>
                          </a:solidFill>
                          <a:effectLst/>
                          <a:latin typeface="Arial" panose="020B0604020202020204" pitchFamily="34" charset="0"/>
                          <a:ea typeface="+mn-ea"/>
                          <a:cs typeface="Arial" panose="020B0604020202020204" pitchFamily="34" charset="0"/>
                        </a:rPr>
                        <a:t>Phone: 01942 487198</a:t>
                      </a:r>
                    </a:p>
                    <a:p>
                      <a:r>
                        <a:rPr lang="en-GB" sz="900" b="0" kern="1200" dirty="0">
                          <a:solidFill>
                            <a:schemeClr val="tx1"/>
                          </a:solidFill>
                          <a:effectLst/>
                          <a:latin typeface="Arial" panose="020B0604020202020204" pitchFamily="34" charset="0"/>
                          <a:ea typeface="+mn-ea"/>
                          <a:cs typeface="Arial" panose="020B0604020202020204" pitchFamily="34" charset="0"/>
                        </a:rPr>
                        <a:t>Email:</a:t>
                      </a:r>
                      <a:r>
                        <a:rPr lang="en-GB" sz="900" b="0" kern="1200" baseline="0" dirty="0">
                          <a:solidFill>
                            <a:schemeClr val="tx1"/>
                          </a:solidFill>
                          <a:effectLst/>
                          <a:latin typeface="Arial" panose="020B0604020202020204" pitchFamily="34" charset="0"/>
                          <a:ea typeface="+mn-ea"/>
                          <a:cs typeface="Arial" panose="020B0604020202020204" pitchFamily="34" charset="0"/>
                        </a:rPr>
                        <a:t> </a:t>
                      </a:r>
                      <a:r>
                        <a:rPr lang="en-GB" sz="900" b="0" kern="1200" baseline="0" dirty="0">
                          <a:solidFill>
                            <a:schemeClr val="tx1"/>
                          </a:solidFill>
                          <a:effectLst/>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Anthony.Hill@wigan.gov.uk</a:t>
                      </a:r>
                      <a:r>
                        <a:rPr lang="en-GB" sz="900" b="0" kern="1200" baseline="0" dirty="0">
                          <a:solidFill>
                            <a:schemeClr val="tx1"/>
                          </a:solidFill>
                          <a:effectLst/>
                          <a:latin typeface="Arial" panose="020B0604020202020204" pitchFamily="34" charset="0"/>
                          <a:ea typeface="+mn-ea"/>
                          <a:cs typeface="Arial" panose="020B0604020202020204" pitchFamily="34" charset="0"/>
                        </a:rPr>
                        <a:t> </a:t>
                      </a:r>
                    </a:p>
                    <a:p>
                      <a:r>
                        <a:rPr lang="en-GB" sz="900" b="0" baseline="0" dirty="0">
                          <a:solidFill>
                            <a:schemeClr val="tx1"/>
                          </a:solidFill>
                          <a:latin typeface="Arial" panose="020B0604020202020204" pitchFamily="34" charset="0"/>
                          <a:cs typeface="Arial" panose="020B0604020202020204" pitchFamily="34" charset="0"/>
                        </a:rPr>
                        <a:t>Email: </a:t>
                      </a:r>
                      <a:r>
                        <a:rPr lang="en-GB" sz="900" b="0" baseline="0" dirty="0" err="1">
                          <a:solidFill>
                            <a:schemeClr val="tx1"/>
                          </a:solidFill>
                          <a:latin typeface="Arial" panose="020B0604020202020204" pitchFamily="34" charset="0"/>
                          <a:cs typeface="Arial" panose="020B0604020202020204" pitchFamily="34" charset="0"/>
                        </a:rPr>
                        <a:t>Dawn.O'Neil@wigan.gov.uk</a:t>
                      </a:r>
                      <a:endParaRPr lang="en-GB" sz="900" b="0" baseline="0" dirty="0">
                        <a:solidFill>
                          <a:schemeClr val="tx1"/>
                        </a:solidFill>
                        <a:latin typeface="Arial" panose="020B0604020202020204" pitchFamily="34" charset="0"/>
                        <a:cs typeface="Arial" panose="020B0604020202020204" pitchFamily="34" charset="0"/>
                      </a:endParaRPr>
                    </a:p>
                    <a:p>
                      <a:r>
                        <a:rPr lang="en-GB" sz="900" b="0" baseline="0" dirty="0">
                          <a:solidFill>
                            <a:schemeClr val="tx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https://www.communitybook.org/organisation/594</a:t>
                      </a:r>
                      <a:r>
                        <a:rPr lang="en-GB" sz="900" b="0" baseline="0" dirty="0">
                          <a:solidFill>
                            <a:schemeClr val="tx1"/>
                          </a:solidFill>
                          <a:latin typeface="Arial" panose="020B0604020202020204" pitchFamily="34" charset="0"/>
                          <a:cs typeface="Arial" panose="020B0604020202020204" pitchFamily="34" charset="0"/>
                        </a:rPr>
                        <a:t> </a:t>
                      </a:r>
                    </a:p>
                  </a:txBody>
                  <a:tcPr/>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Public Health – Wigan Council</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(Lynne Calvert)</a:t>
                      </a:r>
                      <a:r>
                        <a:rPr lang="en-GB" sz="900" b="0" baseline="0" dirty="0">
                          <a:solidFill>
                            <a:schemeClr val="tx1"/>
                          </a:solidFill>
                          <a:effectLst/>
                          <a:latin typeface="Arial" panose="020B0604020202020204" pitchFamily="34" charset="0"/>
                          <a:cs typeface="Arial" panose="020B0604020202020204" pitchFamily="34" charset="0"/>
                        </a:rPr>
                        <a:t> or </a:t>
                      </a:r>
                      <a:r>
                        <a:rPr lang="en-GB" sz="900" b="0" dirty="0">
                          <a:solidFill>
                            <a:schemeClr val="tx1"/>
                          </a:solidFill>
                          <a:effectLst/>
                          <a:latin typeface="Arial" panose="020B0604020202020204" pitchFamily="34" charset="0"/>
                          <a:cs typeface="Arial" panose="020B0604020202020204" pitchFamily="34" charset="0"/>
                        </a:rPr>
                        <a:t>Regular</a:t>
                      </a:r>
                      <a:r>
                        <a:rPr lang="en-GB" sz="900" b="0" baseline="0" dirty="0">
                          <a:solidFill>
                            <a:schemeClr val="tx1"/>
                          </a:solidFill>
                          <a:effectLst/>
                          <a:latin typeface="Arial" panose="020B0604020202020204" pitchFamily="34" charset="0"/>
                          <a:cs typeface="Arial" panose="020B0604020202020204" pitchFamily="34" charset="0"/>
                        </a:rPr>
                        <a:t> </a:t>
                      </a:r>
                      <a:r>
                        <a:rPr lang="en-GB" sz="900" b="0" dirty="0">
                          <a:solidFill>
                            <a:schemeClr val="tx1"/>
                          </a:solidFill>
                          <a:effectLst/>
                          <a:latin typeface="Arial" panose="020B0604020202020204" pitchFamily="34" charset="0"/>
                          <a:cs typeface="Arial" panose="020B0604020202020204" pitchFamily="34" charset="0"/>
                        </a:rPr>
                        <a:t>newsletter and programme of training sessions </a:t>
                      </a:r>
                    </a:p>
                  </a:txBody>
                  <a:tcPr/>
                </a:tc>
                <a:extLst>
                  <a:ext uri="{0D108BD9-81ED-4DB2-BD59-A6C34878D82A}">
                    <a16:rowId xmlns:a16="http://schemas.microsoft.com/office/drawing/2014/main" val="10004"/>
                  </a:ext>
                </a:extLst>
              </a:tr>
              <a:tr h="367048">
                <a:tc>
                  <a:txBody>
                    <a:bodyPr/>
                    <a:lstStyle/>
                    <a:p>
                      <a:r>
                        <a:rPr lang="en-GB" sz="900" b="0" dirty="0">
                          <a:latin typeface="Arial" panose="020B0604020202020204" pitchFamily="34" charset="0"/>
                          <a:cs typeface="Arial" panose="020B0604020202020204" pitchFamily="34" charset="0"/>
                        </a:rPr>
                        <a:t>STEPS</a:t>
                      </a:r>
                      <a:r>
                        <a:rPr lang="en-GB" sz="900" b="0" baseline="0" dirty="0">
                          <a:latin typeface="Arial" panose="020B0604020202020204" pitchFamily="34" charset="0"/>
                          <a:cs typeface="Arial" panose="020B0604020202020204" pitchFamily="34" charset="0"/>
                        </a:rPr>
                        <a:t> CIC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Provide opportunities for both male and female adults with a learning disability.</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Email: </a:t>
                      </a:r>
                      <a:r>
                        <a:rPr lang="en-GB" sz="900" b="0" dirty="0">
                          <a:latin typeface="Arial" panose="020B0604020202020204" pitchFamily="34" charset="0"/>
                          <a:cs typeface="Arial" panose="020B0604020202020204" pitchFamily="34" charset="0"/>
                          <a:hlinkClick r:id="rId6"/>
                        </a:rPr>
                        <a:t>terry@stepscic.co.uk</a:t>
                      </a:r>
                      <a:r>
                        <a:rPr lang="en-GB" sz="900" b="0" dirty="0">
                          <a:latin typeface="Arial" panose="020B0604020202020204" pitchFamily="34" charset="0"/>
                          <a:cs typeface="Arial" panose="020B0604020202020204" pitchFamily="34" charset="0"/>
                        </a:rPr>
                        <a:t> </a:t>
                      </a:r>
                    </a:p>
                    <a:p>
                      <a:r>
                        <a:rPr lang="en-GB" sz="900" b="0" dirty="0">
                          <a:latin typeface="Arial" panose="020B0604020202020204" pitchFamily="34" charset="0"/>
                          <a:cs typeface="Arial" panose="020B0604020202020204" pitchFamily="34" charset="0"/>
                        </a:rPr>
                        <a:t>Phone: 07722584131</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Ashland House, Dobson Park Way, WN2 2DX</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504690">
                <a:tc>
                  <a:txBody>
                    <a:bodyPr/>
                    <a:lstStyle/>
                    <a:p>
                      <a:r>
                        <a:rPr lang="en-GB" sz="900" b="0" dirty="0">
                          <a:latin typeface="Arial" panose="020B0604020202020204" pitchFamily="34" charset="0"/>
                          <a:cs typeface="Arial" panose="020B0604020202020204" pitchFamily="34" charset="0"/>
                        </a:rPr>
                        <a:t>Greenslate Community Farm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Operate a day care service for adults with learning</a:t>
                      </a:r>
                      <a:r>
                        <a:rPr lang="en-GB" sz="900" b="0" baseline="0" dirty="0">
                          <a:latin typeface="Arial" panose="020B0604020202020204" pitchFamily="34" charset="0"/>
                          <a:cs typeface="Arial" panose="020B0604020202020204" pitchFamily="34" charset="0"/>
                        </a:rPr>
                        <a:t> </a:t>
                      </a:r>
                      <a:r>
                        <a:rPr lang="en-GB" sz="900" b="0" dirty="0">
                          <a:latin typeface="Arial" panose="020B0604020202020204" pitchFamily="34" charset="0"/>
                          <a:cs typeface="Arial" panose="020B0604020202020204" pitchFamily="34" charset="0"/>
                        </a:rPr>
                        <a:t>difficulties, who take part In meaningful work around site</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fr-FR" sz="900" b="0" dirty="0">
                          <a:latin typeface="Arial" panose="020B0604020202020204" pitchFamily="34" charset="0"/>
                          <a:cs typeface="Arial" panose="020B0604020202020204" pitchFamily="34" charset="0"/>
                        </a:rPr>
                        <a:t>Email: </a:t>
                      </a:r>
                      <a:r>
                        <a:rPr lang="fr-FR" sz="900" b="0" dirty="0">
                          <a:latin typeface="Arial" panose="020B0604020202020204" pitchFamily="34" charset="0"/>
                          <a:cs typeface="Arial" panose="020B0604020202020204" pitchFamily="34" charset="0"/>
                          <a:hlinkClick r:id="rId7"/>
                        </a:rPr>
                        <a:t>hazel@greenslatefarm.org.uk</a:t>
                      </a:r>
                      <a:r>
                        <a:rPr lang="fr-FR" sz="900" b="0" dirty="0">
                          <a:latin typeface="Arial" panose="020B0604020202020204" pitchFamily="34" charset="0"/>
                          <a:cs typeface="Arial" panose="020B0604020202020204" pitchFamily="34" charset="0"/>
                        </a:rPr>
                        <a:t> </a:t>
                      </a:r>
                      <a:r>
                        <a:rPr lang="fr-FR" sz="900" b="0" baseline="0" dirty="0">
                          <a:latin typeface="Arial" panose="020B0604020202020204" pitchFamily="34" charset="0"/>
                          <a:cs typeface="Arial" panose="020B0604020202020204" pitchFamily="34" charset="0"/>
                        </a:rPr>
                        <a:t> </a:t>
                      </a:r>
                    </a:p>
                    <a:p>
                      <a:r>
                        <a:rPr lang="fr-FR" sz="900" b="0" baseline="0" dirty="0">
                          <a:latin typeface="Arial" panose="020B0604020202020204" pitchFamily="34" charset="0"/>
                          <a:cs typeface="Arial" panose="020B0604020202020204" pitchFamily="34" charset="0"/>
                        </a:rPr>
                        <a:t>Phone: </a:t>
                      </a:r>
                      <a:r>
                        <a:rPr lang="fr-FR" sz="900" b="0" dirty="0">
                          <a:latin typeface="Arial" panose="020B0604020202020204" pitchFamily="34" charset="0"/>
                          <a:cs typeface="Arial" panose="020B0604020202020204" pitchFamily="34" charset="0"/>
                        </a:rPr>
                        <a:t>01695 229150</a:t>
                      </a:r>
                    </a:p>
                    <a:p>
                      <a:r>
                        <a:rPr lang="fr-FR" sz="900" b="0" dirty="0">
                          <a:solidFill>
                            <a:schemeClr val="tx1"/>
                          </a:solidFill>
                          <a:latin typeface="Arial" panose="020B0604020202020204" pitchFamily="34" charset="0"/>
                          <a:cs typeface="Arial" panose="020B0604020202020204" pitchFamily="34" charset="0"/>
                          <a:hlinkClick r:id="rId8"/>
                        </a:rPr>
                        <a:t>https://www.communitybook.org/organisation/50</a:t>
                      </a:r>
                      <a:r>
                        <a:rPr lang="fr-FR" sz="900" b="0" dirty="0">
                          <a:solidFill>
                            <a:schemeClr val="tx1"/>
                          </a:solidFill>
                          <a:latin typeface="Arial" panose="020B0604020202020204" pitchFamily="34" charset="0"/>
                          <a:cs typeface="Arial" panose="020B0604020202020204" pitchFamily="34" charset="0"/>
                        </a:rPr>
                        <a:t> </a:t>
                      </a:r>
                    </a:p>
                  </a:txBody>
                  <a:tcPr/>
                </a:tc>
                <a:tc>
                  <a:txBody>
                    <a:bodyPr/>
                    <a:lstStyle/>
                    <a:p>
                      <a:r>
                        <a:rPr lang="en-GB" sz="900" b="0" dirty="0">
                          <a:latin typeface="Arial" panose="020B0604020202020204" pitchFamily="34" charset="0"/>
                          <a:cs typeface="Arial" panose="020B0604020202020204" pitchFamily="34" charset="0"/>
                        </a:rPr>
                        <a:t>Greenslate Road</a:t>
                      </a:r>
                    </a:p>
                    <a:p>
                      <a:r>
                        <a:rPr lang="en-GB" sz="900" b="0" dirty="0">
                          <a:latin typeface="Arial" panose="020B0604020202020204" pitchFamily="34" charset="0"/>
                          <a:cs typeface="Arial" panose="020B0604020202020204" pitchFamily="34" charset="0"/>
                        </a:rPr>
                        <a:t>Billinge </a:t>
                      </a:r>
                      <a:r>
                        <a:rPr lang="en-GB" sz="900" b="0" baseline="0" dirty="0">
                          <a:latin typeface="Arial" panose="020B0604020202020204" pitchFamily="34" charset="0"/>
                          <a:cs typeface="Arial" panose="020B0604020202020204" pitchFamily="34" charset="0"/>
                        </a:rPr>
                        <a:t> </a:t>
                      </a:r>
                      <a:r>
                        <a:rPr lang="en-GB" sz="900" b="0" dirty="0">
                          <a:latin typeface="Arial" panose="020B0604020202020204" pitchFamily="34" charset="0"/>
                          <a:cs typeface="Arial" panose="020B0604020202020204" pitchFamily="34" charset="0"/>
                        </a:rPr>
                        <a:t>Monday to Friday 10.00am until 16.00pm</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53169492"/>
                  </a:ext>
                </a:extLst>
              </a:tr>
              <a:tr h="8696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Arial" panose="020B0604020202020204" pitchFamily="34" charset="0"/>
                          <a:cs typeface="Arial" panose="020B0604020202020204" pitchFamily="34" charset="0"/>
                        </a:rPr>
                        <a:t>A Space to Talk Mental Health Support Group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A</a:t>
                      </a:r>
                      <a:r>
                        <a:rPr lang="en-GB" sz="900" b="0" baseline="0" dirty="0">
                          <a:solidFill>
                            <a:schemeClr val="tx1"/>
                          </a:solidFill>
                          <a:latin typeface="Arial" panose="020B0604020202020204" pitchFamily="34" charset="0"/>
                          <a:cs typeface="Arial" panose="020B0604020202020204" pitchFamily="34" charset="0"/>
                        </a:rPr>
                        <a:t> Health Peer Support Group.</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900" b="0" dirty="0">
                          <a:solidFill>
                            <a:schemeClr val="tx1"/>
                          </a:solidFill>
                          <a:effectLst/>
                          <a:latin typeface="Arial" panose="020B0604020202020204" pitchFamily="34" charset="0"/>
                          <a:ea typeface="Calibri"/>
                          <a:cs typeface="Arial" panose="020B0604020202020204" pitchFamily="34" charset="0"/>
                        </a:rPr>
                        <a:t>Web: </a:t>
                      </a:r>
                      <a:r>
                        <a:rPr lang="en-GB" sz="900" b="0" u="sng" kern="1200" dirty="0">
                          <a:solidFill>
                            <a:srgbClr val="FF0000"/>
                          </a:solidFill>
                          <a:effectLst/>
                          <a:latin typeface="Arial" panose="020B0604020202020204" pitchFamily="34" charset="0"/>
                          <a:ea typeface="+mn-ea"/>
                          <a:cs typeface="Arial" panose="020B0604020202020204" pitchFamily="34" charset="0"/>
                          <a:hlinkClick r:id="rId9"/>
                        </a:rPr>
                        <a:t>https://andrerogerson.wixsite.com/website</a:t>
                      </a:r>
                      <a:endParaRPr lang="en-GB" sz="900" b="0" dirty="0">
                        <a:solidFill>
                          <a:srgbClr val="FF0000"/>
                        </a:solidFill>
                        <a:effectLst/>
                        <a:latin typeface="Arial" panose="020B0604020202020204" pitchFamily="34" charset="0"/>
                        <a:ea typeface="Calibri"/>
                        <a:cs typeface="Arial" panose="020B0604020202020204" pitchFamily="34" charset="0"/>
                      </a:endParaRPr>
                    </a:p>
                    <a:p>
                      <a:pPr>
                        <a:lnSpc>
                          <a:spcPct val="115000"/>
                        </a:lnSpc>
                        <a:spcAft>
                          <a:spcPts val="0"/>
                        </a:spcAft>
                      </a:pPr>
                      <a:r>
                        <a:rPr lang="en-GB" sz="900" b="0" dirty="0">
                          <a:solidFill>
                            <a:schemeClr val="tx1"/>
                          </a:solidFill>
                          <a:effectLst/>
                          <a:latin typeface="Arial" panose="020B0604020202020204" pitchFamily="34" charset="0"/>
                          <a:ea typeface="Calibri"/>
                          <a:cs typeface="Arial" panose="020B0604020202020204" pitchFamily="34" charset="0"/>
                        </a:rPr>
                        <a:t>Email: </a:t>
                      </a:r>
                      <a:r>
                        <a:rPr lang="en-GB" sz="900" b="0" u="sng" kern="1200" dirty="0">
                          <a:solidFill>
                            <a:srgbClr val="FF0000"/>
                          </a:solidFill>
                          <a:effectLst/>
                          <a:latin typeface="Arial" panose="020B0604020202020204" pitchFamily="34" charset="0"/>
                          <a:ea typeface="+mn-ea"/>
                          <a:cs typeface="Arial" panose="020B0604020202020204" pitchFamily="34" charset="0"/>
                          <a:hlinkClick r:id="rId10"/>
                        </a:rPr>
                        <a:t>arpeergroup@outlook.com</a:t>
                      </a:r>
                      <a:r>
                        <a:rPr lang="en-GB" sz="900" b="0" kern="1200" dirty="0">
                          <a:solidFill>
                            <a:srgbClr val="FF0000"/>
                          </a:solidFill>
                          <a:effectLst/>
                          <a:latin typeface="Arial" panose="020B0604020202020204" pitchFamily="34" charset="0"/>
                          <a:ea typeface="+mn-ea"/>
                          <a:cs typeface="Arial" panose="020B0604020202020204" pitchFamily="34" charset="0"/>
                        </a:rPr>
                        <a:t>  </a:t>
                      </a:r>
                      <a:endParaRPr lang="en-GB" sz="900" b="0" dirty="0">
                        <a:solidFill>
                          <a:srgbClr val="FF0000"/>
                        </a:solidFill>
                        <a:effectLst/>
                        <a:latin typeface="Arial" panose="020B0604020202020204" pitchFamily="34" charset="0"/>
                        <a:ea typeface="Calibri"/>
                        <a:cs typeface="Arial" panose="020B0604020202020204" pitchFamily="34" charset="0"/>
                      </a:endParaRPr>
                    </a:p>
                    <a:p>
                      <a:pPr>
                        <a:lnSpc>
                          <a:spcPct val="115000"/>
                        </a:lnSpc>
                        <a:spcAft>
                          <a:spcPts val="0"/>
                        </a:spcAft>
                      </a:pPr>
                      <a:r>
                        <a:rPr lang="en-GB" sz="900" b="0" baseline="0" dirty="0">
                          <a:solidFill>
                            <a:schemeClr val="tx1"/>
                          </a:solidFill>
                          <a:effectLst/>
                          <a:latin typeface="Arial" panose="020B0604020202020204" pitchFamily="34" charset="0"/>
                          <a:ea typeface="Calibri"/>
                          <a:cs typeface="Arial" panose="020B0604020202020204" pitchFamily="34" charset="0"/>
                        </a:rPr>
                        <a:t>Phone: </a:t>
                      </a:r>
                      <a:r>
                        <a:rPr lang="en-GB" sz="900" b="0" kern="1200" dirty="0">
                          <a:solidFill>
                            <a:schemeClr val="tx1"/>
                          </a:solidFill>
                          <a:effectLst/>
                          <a:latin typeface="Arial" panose="020B0604020202020204" pitchFamily="34" charset="0"/>
                          <a:ea typeface="+mn-ea"/>
                          <a:cs typeface="Arial" panose="020B0604020202020204" pitchFamily="34" charset="0"/>
                        </a:rPr>
                        <a:t>07444077587</a:t>
                      </a:r>
                    </a:p>
                    <a:p>
                      <a:pPr>
                        <a:lnSpc>
                          <a:spcPct val="115000"/>
                        </a:lnSpc>
                        <a:spcAft>
                          <a:spcPts val="0"/>
                        </a:spcAft>
                      </a:pPr>
                      <a:r>
                        <a:rPr lang="en-GB" sz="900" b="0" kern="1200" dirty="0">
                          <a:solidFill>
                            <a:schemeClr val="tx1"/>
                          </a:solidFill>
                          <a:effectLst/>
                          <a:latin typeface="Arial" panose="020B0604020202020204" pitchFamily="34" charset="0"/>
                          <a:ea typeface="+mn-ea"/>
                          <a:cs typeface="Arial" panose="020B0604020202020204" pitchFamily="34" charset="0"/>
                        </a:rPr>
                        <a:t>Community</a:t>
                      </a:r>
                      <a:r>
                        <a:rPr lang="en-GB" sz="900" b="0" kern="1200" baseline="0" dirty="0">
                          <a:solidFill>
                            <a:schemeClr val="tx1"/>
                          </a:solidFill>
                          <a:effectLst/>
                          <a:latin typeface="Arial" panose="020B0604020202020204" pitchFamily="34" charset="0"/>
                          <a:ea typeface="+mn-ea"/>
                          <a:cs typeface="Arial" panose="020B0604020202020204" pitchFamily="34" charset="0"/>
                        </a:rPr>
                        <a:t> Book </a:t>
                      </a:r>
                      <a:r>
                        <a:rPr lang="en-GB" sz="900" b="0" kern="1200" baseline="0" dirty="0">
                          <a:solidFill>
                            <a:srgbClr val="FF0000"/>
                          </a:solidFill>
                          <a:effectLst/>
                          <a:latin typeface="Arial" panose="020B0604020202020204" pitchFamily="34" charset="0"/>
                          <a:ea typeface="+mn-ea"/>
                          <a:cs typeface="Arial" panose="020B0604020202020204" pitchFamily="34" charset="0"/>
                          <a:hlinkClick r:id="rId11"/>
                        </a:rPr>
                        <a:t>https://www.communitybook.org/organisation/428</a:t>
                      </a:r>
                      <a:r>
                        <a:rPr lang="en-GB" sz="900" b="0" kern="1200" baseline="0" dirty="0">
                          <a:solidFill>
                            <a:srgbClr val="FF0000"/>
                          </a:solidFill>
                          <a:effectLst/>
                          <a:latin typeface="Arial" panose="020B0604020202020204" pitchFamily="34" charset="0"/>
                          <a:ea typeface="+mn-ea"/>
                          <a:cs typeface="Arial" panose="020B0604020202020204" pitchFamily="34" charset="0"/>
                        </a:rPr>
                        <a:t> </a:t>
                      </a:r>
                      <a:endParaRPr lang="en-GB" sz="900" b="0" dirty="0">
                        <a:solidFill>
                          <a:srgbClr val="FF0000"/>
                        </a:solidFill>
                        <a:effectLst/>
                        <a:latin typeface="Arial" panose="020B0604020202020204" pitchFamily="34" charset="0"/>
                        <a:ea typeface="Calibri"/>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St Lukes Church</a:t>
                      </a:r>
                    </a:p>
                    <a:p>
                      <a:r>
                        <a:rPr lang="en-GB" sz="900" b="0" dirty="0">
                          <a:solidFill>
                            <a:schemeClr val="tx1"/>
                          </a:solidFill>
                          <a:latin typeface="Arial" panose="020B0604020202020204" pitchFamily="34" charset="0"/>
                          <a:cs typeface="Arial" panose="020B0604020202020204" pitchFamily="34" charset="0"/>
                        </a:rPr>
                        <a:t>Golborne Road</a:t>
                      </a:r>
                    </a:p>
                    <a:p>
                      <a:r>
                        <a:rPr lang="en-GB" sz="900" b="0" kern="1200" dirty="0">
                          <a:solidFill>
                            <a:schemeClr val="tx1"/>
                          </a:solidFill>
                          <a:effectLst/>
                          <a:latin typeface="Arial" panose="020B0604020202020204" pitchFamily="34" charset="0"/>
                          <a:ea typeface="+mn-ea"/>
                          <a:cs typeface="Arial" panose="020B0604020202020204" pitchFamily="34" charset="0"/>
                        </a:rPr>
                        <a:t>Meets every two weeks on a Thursday evening 6pm-8pm.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31826424"/>
                  </a:ext>
                </a:extLst>
              </a:tr>
              <a:tr h="779976">
                <a:tc>
                  <a:txBody>
                    <a:bodyPr/>
                    <a:lstStyle/>
                    <a:p>
                      <a:r>
                        <a:rPr lang="en-GB" sz="900" b="0" dirty="0">
                          <a:latin typeface="Arial" panose="020B0604020202020204" pitchFamily="34" charset="0"/>
                          <a:cs typeface="Arial" panose="020B0604020202020204" pitchFamily="34" charset="0"/>
                        </a:rPr>
                        <a:t>Community Learning Disability Team</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Multidisciplinary team based at locations across the Wigan borough aiming to provide a seamless, person centered service to adults and young people with a learning disability.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baseline="0" dirty="0">
                          <a:solidFill>
                            <a:schemeClr val="tx1"/>
                          </a:solidFill>
                          <a:latin typeface="Arial" panose="020B0604020202020204" pitchFamily="34" charset="0"/>
                          <a:cs typeface="Arial" panose="020B0604020202020204" pitchFamily="34" charset="0"/>
                          <a:hlinkClick r:id="rId12"/>
                        </a:rPr>
                        <a:t>http://www.bridgewater.nhs.uk/ashtonleighwigan/adultlearningdisabilitynursing/</a:t>
                      </a:r>
                      <a:r>
                        <a:rPr lang="en-GB" sz="900" b="0" baseline="0" dirty="0">
                          <a:solidFill>
                            <a:schemeClr val="tx1"/>
                          </a:solidFill>
                          <a:latin typeface="Arial" panose="020B0604020202020204" pitchFamily="34" charset="0"/>
                          <a:cs typeface="Arial" panose="020B0604020202020204" pitchFamily="34"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Email: </a:t>
                      </a:r>
                      <a:r>
                        <a:rPr lang="en-GB" sz="900" b="0" dirty="0">
                          <a:latin typeface="Arial" panose="020B0604020202020204" pitchFamily="34" charset="0"/>
                          <a:cs typeface="Arial" panose="020B0604020202020204" pitchFamily="34" charset="0"/>
                          <a:hlinkClick r:id="rId13" tooltip="Semantic Personal Publishing Platform"/>
                        </a:rPr>
                        <a:t>enquiries@bridgewater.nhs.uk</a:t>
                      </a:r>
                      <a:r>
                        <a:rPr lang="en-GB" sz="900" b="0" dirty="0">
                          <a:latin typeface="Arial" panose="020B0604020202020204" pitchFamily="34" charset="0"/>
                          <a:cs typeface="Arial" panose="020B0604020202020204" pitchFamily="34"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Phone: 01942 482630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17 Beecham Court, Smithy Brook Road, Wigan WN3 6PR</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2093105"/>
                  </a:ext>
                </a:extLst>
              </a:tr>
              <a:tr h="553121">
                <a:tc>
                  <a:txBody>
                    <a:bodyPr/>
                    <a:lstStyle/>
                    <a:p>
                      <a:r>
                        <a:rPr lang="en-GB" sz="900" b="0" dirty="0">
                          <a:latin typeface="Arial" panose="020B0604020202020204" pitchFamily="34" charset="0"/>
                          <a:cs typeface="Arial" panose="020B0604020202020204" pitchFamily="34" charset="0"/>
                        </a:rPr>
                        <a:t>Bryn Specials Badminton Club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Badminton and friendship group with players who have various learning /physical disabilities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900" b="0" dirty="0">
                          <a:latin typeface="Arial" panose="020B0604020202020204" pitchFamily="34" charset="0"/>
                          <a:cs typeface="Arial" panose="020B0604020202020204" pitchFamily="34" charset="0"/>
                        </a:rPr>
                        <a:t>Contact Jeff Johnson </a:t>
                      </a:r>
                    </a:p>
                    <a:p>
                      <a:pPr>
                        <a:lnSpc>
                          <a:spcPct val="115000"/>
                        </a:lnSpc>
                        <a:spcAft>
                          <a:spcPts val="0"/>
                        </a:spcAft>
                      </a:pPr>
                      <a:r>
                        <a:rPr lang="en-GB" sz="900" b="0" dirty="0">
                          <a:latin typeface="Arial" panose="020B0604020202020204" pitchFamily="34" charset="0"/>
                          <a:cs typeface="Arial" panose="020B0604020202020204" pitchFamily="34" charset="0"/>
                        </a:rPr>
                        <a:t>Phone:</a:t>
                      </a:r>
                      <a:r>
                        <a:rPr lang="en-GB" sz="900" b="0" baseline="0" dirty="0">
                          <a:latin typeface="Arial" panose="020B0604020202020204" pitchFamily="34" charset="0"/>
                          <a:cs typeface="Arial" panose="020B0604020202020204" pitchFamily="34" charset="0"/>
                        </a:rPr>
                        <a:t> </a:t>
                      </a:r>
                      <a:r>
                        <a:rPr lang="en-GB" sz="900" b="0" dirty="0">
                          <a:latin typeface="Arial" panose="020B0604020202020204" pitchFamily="34" charset="0"/>
                          <a:cs typeface="Arial" panose="020B0604020202020204" pitchFamily="34" charset="0"/>
                        </a:rPr>
                        <a:t>01942 711028 </a:t>
                      </a:r>
                    </a:p>
                    <a:p>
                      <a:pPr>
                        <a:lnSpc>
                          <a:spcPct val="115000"/>
                        </a:lnSpc>
                        <a:spcAft>
                          <a:spcPts val="0"/>
                        </a:spcAft>
                      </a:pPr>
                      <a:r>
                        <a:rPr lang="en-GB" sz="900" b="0" dirty="0">
                          <a:solidFill>
                            <a:schemeClr val="tx1"/>
                          </a:solidFill>
                          <a:effectLst/>
                          <a:latin typeface="Arial" panose="020B0604020202020204" pitchFamily="34" charset="0"/>
                          <a:ea typeface="Calibri"/>
                          <a:cs typeface="Arial" panose="020B0604020202020204" pitchFamily="34" charset="0"/>
                          <a:hlinkClick r:id="rId14"/>
                        </a:rPr>
                        <a:t>https://www.communitybook.org/organisation/425</a:t>
                      </a:r>
                      <a:r>
                        <a:rPr lang="en-GB" sz="900" b="0" dirty="0">
                          <a:solidFill>
                            <a:schemeClr val="tx1"/>
                          </a:solidFill>
                          <a:effectLst/>
                          <a:latin typeface="Arial" panose="020B0604020202020204" pitchFamily="34" charset="0"/>
                          <a:ea typeface="Calibri"/>
                          <a:cs typeface="Arial" panose="020B0604020202020204" pitchFamily="34" charset="0"/>
                        </a:rPr>
                        <a:t> </a:t>
                      </a:r>
                    </a:p>
                  </a:txBody>
                  <a:tcPr/>
                </a:tc>
                <a:tc>
                  <a:txBody>
                    <a:bodyPr/>
                    <a:lstStyle/>
                    <a:p>
                      <a:pPr>
                        <a:lnSpc>
                          <a:spcPct val="115000"/>
                        </a:lnSpc>
                        <a:spcAft>
                          <a:spcPts val="0"/>
                        </a:spcAft>
                      </a:pPr>
                      <a:r>
                        <a:rPr lang="en-GB" sz="900" b="0" dirty="0">
                          <a:latin typeface="Arial" panose="020B0604020202020204" pitchFamily="34" charset="0"/>
                          <a:cs typeface="Arial" panose="020B0604020202020204" pitchFamily="34" charset="0"/>
                        </a:rPr>
                        <a:t>Robin Park Tuesday(7-10) and at Abraham Guest High School(2-4)Saturdays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91257707"/>
                  </a:ext>
                </a:extLst>
              </a:tr>
              <a:tr h="504690">
                <a:tc>
                  <a:txBody>
                    <a:bodyPr/>
                    <a:lstStyle/>
                    <a:p>
                      <a:r>
                        <a:rPr lang="en-GB" sz="900" b="0" dirty="0">
                          <a:latin typeface="Arial" panose="020B0604020202020204" pitchFamily="34" charset="0"/>
                          <a:cs typeface="Arial" panose="020B0604020202020204" pitchFamily="34" charset="0"/>
                        </a:rPr>
                        <a:t>S K Independent Living Services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kern="1200" dirty="0">
                          <a:effectLst/>
                          <a:latin typeface="Arial" panose="020B0604020202020204" pitchFamily="34" charset="0"/>
                          <a:cs typeface="Arial" panose="020B0604020202020204" pitchFamily="34" charset="0"/>
                        </a:rPr>
                        <a:t>Specialise in providing a quality community service, offering opportunities for people aged 18+ with support needs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effectLst/>
                          <a:latin typeface="Arial" panose="020B0604020202020204" pitchFamily="34" charset="0"/>
                          <a:cs typeface="Arial" panose="020B0604020202020204" pitchFamily="34" charset="0"/>
                        </a:rPr>
                        <a:t>Hindley                                          Orrell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dirty="0">
                          <a:effectLst/>
                          <a:latin typeface="Arial" panose="020B0604020202020204" pitchFamily="34" charset="0"/>
                          <a:cs typeface="Arial" panose="020B0604020202020204" pitchFamily="34" charset="0"/>
                        </a:rPr>
                        <a:t>Sam Broxton</a:t>
                      </a:r>
                      <a:r>
                        <a:rPr lang="en-GB" sz="900" b="0" kern="1200" baseline="0" dirty="0">
                          <a:effectLst/>
                          <a:latin typeface="Arial" panose="020B0604020202020204" pitchFamily="34" charset="0"/>
                          <a:cs typeface="Arial" panose="020B0604020202020204" pitchFamily="34" charset="0"/>
                        </a:rPr>
                        <a:t>                                  </a:t>
                      </a:r>
                      <a:r>
                        <a:rPr lang="en-GB" sz="900" b="0" kern="1200" dirty="0">
                          <a:effectLst/>
                          <a:latin typeface="Arial" panose="020B0604020202020204" pitchFamily="34" charset="0"/>
                          <a:cs typeface="Arial" panose="020B0604020202020204" pitchFamily="34" charset="0"/>
                        </a:rPr>
                        <a:t>Denise Williams </a:t>
                      </a:r>
                      <a:endParaRPr lang="en-GB" sz="900" b="0" dirty="0">
                        <a:latin typeface="Arial" panose="020B0604020202020204" pitchFamily="34" charset="0"/>
                        <a:cs typeface="Arial" panose="020B0604020202020204" pitchFamily="34" charset="0"/>
                        <a:hlinkClick r:id="rId15"/>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baseline="0" dirty="0">
                          <a:effectLst/>
                          <a:latin typeface="Arial" panose="020B0604020202020204" pitchFamily="34" charset="0"/>
                          <a:cs typeface="Arial" panose="020B0604020202020204" pitchFamily="34" charset="0"/>
                        </a:rPr>
                        <a:t>Email :</a:t>
                      </a:r>
                      <a:r>
                        <a:rPr lang="en-GB" sz="900" b="0" kern="1200" dirty="0">
                          <a:effectLst/>
                          <a:latin typeface="Arial" panose="020B0604020202020204" pitchFamily="34" charset="0"/>
                          <a:cs typeface="Arial" panose="020B0604020202020204" pitchFamily="34" charset="0"/>
                          <a:hlinkClick r:id="rId16"/>
                        </a:rPr>
                        <a:t>info@skilscic.co.uk</a:t>
                      </a:r>
                      <a:r>
                        <a:rPr lang="en-GB" sz="900" b="0" kern="1200" dirty="0">
                          <a:effectLst/>
                          <a:latin typeface="Arial" panose="020B0604020202020204" pitchFamily="34" charset="0"/>
                          <a:cs typeface="Arial" panose="020B0604020202020204" pitchFamily="34" charset="0"/>
                        </a:rPr>
                        <a:t>              Phone:</a:t>
                      </a:r>
                      <a:r>
                        <a:rPr lang="en-GB" sz="900" b="0" kern="1200" baseline="0" dirty="0">
                          <a:effectLst/>
                          <a:latin typeface="Arial" panose="020B0604020202020204" pitchFamily="34" charset="0"/>
                          <a:cs typeface="Arial" panose="020B0604020202020204" pitchFamily="34" charset="0"/>
                        </a:rPr>
                        <a:t> 07510 110345</a:t>
                      </a:r>
                      <a:endParaRPr lang="en-GB" sz="900" b="0" kern="1200" dirty="0">
                        <a:effectLst/>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Hindley Business Centre, Prospect Mill Platt Lane, Hindley, Wigan, WN2 3PA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82537144"/>
                  </a:ext>
                </a:extLst>
              </a:tr>
            </a:tbl>
          </a:graphicData>
        </a:graphic>
      </p:graphicFrame>
      <p:pic>
        <p:nvPicPr>
          <p:cNvPr id="7" name="Picture 6" descr="\\WIG-VMW-P-FS01\User_Homes$\a_prec\LOGOS &amp; SIGNATURES\WiganCouncilcolourlogowithtransparency(45mm).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956376" y="116632"/>
            <a:ext cx="924546"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7084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55277723"/>
              </p:ext>
            </p:extLst>
          </p:nvPr>
        </p:nvGraphicFramePr>
        <p:xfrm>
          <a:off x="1" y="740236"/>
          <a:ext cx="9143999" cy="5523992"/>
        </p:xfrm>
        <a:graphic>
          <a:graphicData uri="http://schemas.openxmlformats.org/drawingml/2006/table">
            <a:tbl>
              <a:tblPr bandRow="1">
                <a:tableStyleId>{C083E6E3-FA7D-4D7B-A595-EF9225AFEA82}</a:tableStyleId>
              </a:tblPr>
              <a:tblGrid>
                <a:gridCol w="1897825">
                  <a:extLst>
                    <a:ext uri="{9D8B030D-6E8A-4147-A177-3AD203B41FA5}">
                      <a16:colId xmlns:a16="http://schemas.microsoft.com/office/drawing/2014/main" val="20000"/>
                    </a:ext>
                  </a:extLst>
                </a:gridCol>
                <a:gridCol w="2691436">
                  <a:extLst>
                    <a:ext uri="{9D8B030D-6E8A-4147-A177-3AD203B41FA5}">
                      <a16:colId xmlns:a16="http://schemas.microsoft.com/office/drawing/2014/main" val="20001"/>
                    </a:ext>
                  </a:extLst>
                </a:gridCol>
                <a:gridCol w="2898469">
                  <a:extLst>
                    <a:ext uri="{9D8B030D-6E8A-4147-A177-3AD203B41FA5}">
                      <a16:colId xmlns:a16="http://schemas.microsoft.com/office/drawing/2014/main" val="20002"/>
                    </a:ext>
                  </a:extLst>
                </a:gridCol>
                <a:gridCol w="1656269">
                  <a:extLst>
                    <a:ext uri="{9D8B030D-6E8A-4147-A177-3AD203B41FA5}">
                      <a16:colId xmlns:a16="http://schemas.microsoft.com/office/drawing/2014/main" val="20003"/>
                    </a:ext>
                  </a:extLst>
                </a:gridCol>
              </a:tblGrid>
              <a:tr h="155968">
                <a:tc>
                  <a:txBody>
                    <a:bodyPr/>
                    <a:lstStyle/>
                    <a:p>
                      <a:r>
                        <a:rPr lang="en-GB" sz="900" b="1" dirty="0">
                          <a:latin typeface="Arial" panose="020B0604020202020204" pitchFamily="34" charset="0"/>
                          <a:cs typeface="Arial" panose="020B0604020202020204" pitchFamily="34" charset="0"/>
                        </a:rPr>
                        <a:t>Who</a:t>
                      </a:r>
                    </a:p>
                  </a:txBody>
                  <a:tcPr/>
                </a:tc>
                <a:tc>
                  <a:txBody>
                    <a:bodyPr/>
                    <a:lstStyle/>
                    <a:p>
                      <a:r>
                        <a:rPr lang="en-GB" sz="900" b="1" dirty="0">
                          <a:latin typeface="Arial" panose="020B0604020202020204" pitchFamily="34" charset="0"/>
                          <a:cs typeface="Arial" panose="020B0604020202020204" pitchFamily="34" charset="0"/>
                        </a:rPr>
                        <a:t>What</a:t>
                      </a:r>
                    </a:p>
                  </a:txBody>
                  <a:tcPr/>
                </a:tc>
                <a:tc>
                  <a:txBody>
                    <a:bodyPr/>
                    <a:lstStyle/>
                    <a:p>
                      <a:r>
                        <a:rPr lang="en-GB" sz="900" b="1" dirty="0">
                          <a:latin typeface="Arial" panose="020B0604020202020204" pitchFamily="34" charset="0"/>
                          <a:cs typeface="Arial" panose="020B0604020202020204" pitchFamily="34" charset="0"/>
                        </a:rPr>
                        <a:t>Contact</a:t>
                      </a:r>
                      <a:r>
                        <a:rPr lang="en-GB" sz="900" b="1" baseline="0" dirty="0">
                          <a:latin typeface="Arial" panose="020B0604020202020204" pitchFamily="34" charset="0"/>
                          <a:cs typeface="Arial" panose="020B0604020202020204" pitchFamily="34" charset="0"/>
                        </a:rPr>
                        <a:t> </a:t>
                      </a:r>
                      <a:endParaRPr lang="en-GB" sz="900" b="1" dirty="0">
                        <a:latin typeface="Arial" panose="020B0604020202020204" pitchFamily="34" charset="0"/>
                        <a:cs typeface="Arial" panose="020B0604020202020204" pitchFamily="34" charset="0"/>
                      </a:endParaRPr>
                    </a:p>
                  </a:txBody>
                  <a:tcPr/>
                </a:tc>
                <a:tc>
                  <a:txBody>
                    <a:bodyPr/>
                    <a:lstStyle/>
                    <a:p>
                      <a:r>
                        <a:rPr lang="en-GB" sz="900" b="1"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343130">
                <a:tc>
                  <a:txBody>
                    <a:bodyPr/>
                    <a:lstStyle/>
                    <a:p>
                      <a:r>
                        <a:rPr lang="en-GB" sz="900" dirty="0">
                          <a:latin typeface="Arial" panose="020B0604020202020204" pitchFamily="34" charset="0"/>
                          <a:cs typeface="Arial" panose="020B0604020202020204" pitchFamily="34" charset="0"/>
                        </a:rPr>
                        <a:t>Wigan MS Therapy Centre</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kern="1200" dirty="0">
                          <a:effectLst/>
                          <a:latin typeface="Arial" panose="020B0604020202020204" pitchFamily="34" charset="0"/>
                          <a:cs typeface="Arial" panose="020B0604020202020204" pitchFamily="34" charset="0"/>
                        </a:rPr>
                        <a:t>Support the physical and mental health of sufferers of Multiple Sclerosis  and their family and carers.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effectLst/>
                          <a:latin typeface="Arial" panose="020B0604020202020204" pitchFamily="34" charset="0"/>
                          <a:cs typeface="Arial" panose="020B0604020202020204" pitchFamily="34" charset="0"/>
                        </a:rPr>
                        <a:t>Peter Elliott</a:t>
                      </a:r>
                      <a:r>
                        <a:rPr lang="en-GB" sz="900" kern="1200" baseline="0" dirty="0">
                          <a:effectLst/>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hlinkClick r:id="rId3"/>
                        </a:rPr>
                        <a:t>chairman.wiganmstherapycentre@gmail.com</a:t>
                      </a:r>
                      <a:r>
                        <a:rPr lang="en-GB" sz="900" dirty="0">
                          <a:latin typeface="Arial" panose="020B0604020202020204" pitchFamily="34" charset="0"/>
                          <a:cs typeface="Arial" panose="020B0604020202020204" pitchFamily="34" charset="0"/>
                        </a:rPr>
                        <a:t> </a:t>
                      </a:r>
                      <a:endParaRPr lang="en-GB" sz="900" kern="1200" dirty="0">
                        <a:effectLst/>
                        <a:latin typeface="Arial" panose="020B0604020202020204" pitchFamily="34" charset="0"/>
                        <a:cs typeface="Arial" panose="020B0604020202020204" pitchFamily="34" charset="0"/>
                      </a:endParaRPr>
                    </a:p>
                    <a:p>
                      <a:r>
                        <a:rPr lang="en-GB" sz="900" kern="1200" dirty="0">
                          <a:effectLst/>
                          <a:latin typeface="Arial" panose="020B0604020202020204" pitchFamily="34" charset="0"/>
                          <a:cs typeface="Arial" panose="020B0604020202020204" pitchFamily="34" charset="0"/>
                        </a:rPr>
                        <a:t>01942 217696 </a:t>
                      </a:r>
                      <a:endParaRPr lang="en-GB" sz="900" b="0" kern="1200" dirty="0">
                        <a:solidFill>
                          <a:schemeClr val="tx1"/>
                        </a:solidFill>
                        <a:effectLst/>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Open Tuesday -</a:t>
                      </a:r>
                      <a:r>
                        <a:rPr lang="en-GB" sz="900" baseline="0" dirty="0">
                          <a:latin typeface="Arial" panose="020B0604020202020204" pitchFamily="34" charset="0"/>
                          <a:cs typeface="Arial" panose="020B0604020202020204" pitchFamily="34" charset="0"/>
                        </a:rPr>
                        <a:t> Thursdays  9:30am-4pm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249549">
                <a:tc>
                  <a:txBody>
                    <a:bodyPr/>
                    <a:lstStyle/>
                    <a:p>
                      <a:r>
                        <a:rPr lang="en-GB" sz="900" dirty="0">
                          <a:latin typeface="Arial" panose="020B0604020202020204" pitchFamily="34" charset="0"/>
                          <a:cs typeface="Arial" panose="020B0604020202020204" pitchFamily="34" charset="0"/>
                        </a:rPr>
                        <a:t>Blue resilience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Helps support</a:t>
                      </a:r>
                      <a:r>
                        <a:rPr lang="en-GB" sz="900" baseline="0"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Children with learning disability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Mrs Leanne Singleton          07891776246</a:t>
                      </a:r>
                      <a:endParaRPr lang="en-GB" sz="900" dirty="0">
                        <a:latin typeface="Arial" panose="020B0604020202020204" pitchFamily="34" charset="0"/>
                        <a:cs typeface="Arial" panose="020B0604020202020204" pitchFamily="34" charset="0"/>
                        <a:hlinkClick r:id="rId4"/>
                      </a:endParaRPr>
                    </a:p>
                    <a:p>
                      <a:r>
                        <a:rPr lang="en-GB" sz="900" dirty="0">
                          <a:latin typeface="Arial" panose="020B0604020202020204" pitchFamily="34" charset="0"/>
                          <a:cs typeface="Arial" panose="020B0604020202020204" pitchFamily="34" charset="0"/>
                          <a:hlinkClick r:id="rId4"/>
                        </a:rPr>
                        <a:t>info@blueresilience.co.uk</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Tuesdays</a:t>
                      </a:r>
                      <a:r>
                        <a:rPr lang="en-GB" sz="900" baseline="0"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11:00am to 12:00pm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249549">
                <a:tc>
                  <a:txBody>
                    <a:bodyPr/>
                    <a:lstStyle/>
                    <a:p>
                      <a:r>
                        <a:rPr lang="en-GB" sz="900" dirty="0">
                          <a:latin typeface="Arial" panose="020B0604020202020204" pitchFamily="34" charset="0"/>
                          <a:cs typeface="Arial" panose="020B0604020202020204" pitchFamily="34" charset="0"/>
                        </a:rPr>
                        <a:t>Wigan Peer to Peer</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Delivers peer support for those with low level needs.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hlinkClick r:id="rId5"/>
                        </a:rPr>
                        <a:t>peertopeer@wiganwellbeing.org.uk</a:t>
                      </a:r>
                      <a:r>
                        <a:rPr lang="en-GB" sz="900" baseline="0" dirty="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07773 578259</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43130">
                <a:tc>
                  <a:txBody>
                    <a:bodyPr/>
                    <a:lstStyle/>
                    <a:p>
                      <a:r>
                        <a:rPr lang="en-GB" sz="900" dirty="0">
                          <a:latin typeface="Arial" panose="020B0604020202020204" pitchFamily="34" charset="0"/>
                          <a:cs typeface="Arial" panose="020B0604020202020204" pitchFamily="34" charset="0"/>
                        </a:rPr>
                        <a:t>MEG self help group for sufferers of CFS/ME Chronic Fatigue Syndrome/ ME</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A group of people who have been diagnosed with CFS/ME Chronic Fatigue Syndrome/ Myalgic Encephalomyelitis. </a:t>
                      </a:r>
                      <a:endParaRPr lang="en-GB" sz="9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a:tc>
                <a:tc>
                  <a:txBody>
                    <a:bodyPr/>
                    <a:lstStyle/>
                    <a:p>
                      <a:r>
                        <a:rPr lang="en-GB" sz="900" dirty="0">
                          <a:effectLst/>
                          <a:latin typeface="Arial" panose="020B0604020202020204" pitchFamily="34" charset="0"/>
                          <a:cs typeface="Arial" panose="020B0604020202020204" pitchFamily="34" charset="0"/>
                        </a:rPr>
                        <a:t>Email: </a:t>
                      </a:r>
                      <a:r>
                        <a:rPr lang="en-GB" sz="900" dirty="0">
                          <a:latin typeface="Arial" panose="020B0604020202020204" pitchFamily="34" charset="0"/>
                          <a:cs typeface="Arial" panose="020B0604020202020204" pitchFamily="34" charset="0"/>
                          <a:hlinkClick r:id="rId6"/>
                        </a:rPr>
                        <a:t>admin@megstars.org</a:t>
                      </a:r>
                      <a:r>
                        <a:rPr lang="en-GB" sz="900" dirty="0">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Every other Wednesday from 12pm-13.45pm Golborne library</a:t>
                      </a:r>
                    </a:p>
                  </a:txBody>
                  <a:tcPr/>
                </a:tc>
                <a:extLst>
                  <a:ext uri="{0D108BD9-81ED-4DB2-BD59-A6C34878D82A}">
                    <a16:rowId xmlns:a16="http://schemas.microsoft.com/office/drawing/2014/main" val="10005"/>
                  </a:ext>
                </a:extLst>
              </a:tr>
              <a:tr h="4367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i="0" dirty="0">
                          <a:solidFill>
                            <a:schemeClr val="tx1"/>
                          </a:solidFill>
                          <a:latin typeface="Arial" panose="020B0604020202020204" pitchFamily="34" charset="0"/>
                          <a:cs typeface="Arial" panose="020B0604020202020204" pitchFamily="34" charset="0"/>
                        </a:rPr>
                        <a:t>Individual Direct Support Services</a:t>
                      </a:r>
                      <a:r>
                        <a:rPr lang="en-GB" sz="900" b="0" i="0" baseline="0" dirty="0">
                          <a:solidFill>
                            <a:schemeClr val="tx1"/>
                          </a:solidFill>
                          <a:latin typeface="Arial" panose="020B0604020202020204" pitchFamily="34" charset="0"/>
                          <a:cs typeface="Arial" panose="020B0604020202020204" pitchFamily="34" charset="0"/>
                        </a:rPr>
                        <a:t> CIC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i="0" dirty="0">
                          <a:solidFill>
                            <a:schemeClr val="tx1"/>
                          </a:solidFill>
                          <a:latin typeface="Arial" panose="020B0604020202020204" pitchFamily="34" charset="0"/>
                          <a:cs typeface="Arial" panose="020B0604020202020204" pitchFamily="34" charset="0"/>
                        </a:rPr>
                        <a:t>IDS Services CIC is a person-centred day service for adults with learning disabilities, incl. those that are classed as challenging services.</a:t>
                      </a:r>
                    </a:p>
                  </a:txBody>
                  <a:tcPr/>
                </a:tc>
                <a:tc>
                  <a:txBody>
                    <a:bodyPr/>
                    <a:lstStyle/>
                    <a:p>
                      <a:pPr>
                        <a:lnSpc>
                          <a:spcPct val="100000"/>
                        </a:lnSpc>
                        <a:spcAft>
                          <a:spcPts val="0"/>
                        </a:spcAft>
                      </a:pPr>
                      <a:r>
                        <a:rPr lang="en-GB" sz="900" b="0" i="0" dirty="0">
                          <a:solidFill>
                            <a:schemeClr val="tx1"/>
                          </a:solidFill>
                          <a:effectLst/>
                          <a:latin typeface="Arial" panose="020B0604020202020204" pitchFamily="34" charset="0"/>
                          <a:ea typeface="Calibri"/>
                          <a:cs typeface="Arial" panose="020B0604020202020204" pitchFamily="34" charset="0"/>
                        </a:rPr>
                        <a:t>Web:</a:t>
                      </a:r>
                      <a:r>
                        <a:rPr lang="en-GB" sz="900" b="0" i="0" baseline="0" dirty="0">
                          <a:solidFill>
                            <a:schemeClr val="tx1"/>
                          </a:solidFill>
                          <a:effectLst/>
                          <a:latin typeface="Arial" panose="020B0604020202020204" pitchFamily="34" charset="0"/>
                          <a:ea typeface="Calibri"/>
                          <a:cs typeface="Arial" panose="020B0604020202020204" pitchFamily="34" charset="0"/>
                        </a:rPr>
                        <a:t> </a:t>
                      </a:r>
                      <a:r>
                        <a:rPr lang="en-GB" sz="900" b="0" i="0" baseline="0" dirty="0">
                          <a:solidFill>
                            <a:schemeClr val="tx1"/>
                          </a:solidFill>
                          <a:effectLst/>
                          <a:latin typeface="Arial" panose="020B0604020202020204" pitchFamily="34" charset="0"/>
                          <a:ea typeface="Calibri"/>
                          <a:cs typeface="Arial" panose="020B0604020202020204" pitchFamily="34" charset="0"/>
                          <a:hlinkClick r:id="rId7"/>
                        </a:rPr>
                        <a:t>http://www.idsservicescic.co.uk/</a:t>
                      </a:r>
                      <a:r>
                        <a:rPr lang="en-GB" sz="900" b="0" i="0" baseline="0" dirty="0">
                          <a:solidFill>
                            <a:schemeClr val="tx1"/>
                          </a:solidFill>
                          <a:effectLst/>
                          <a:latin typeface="Arial" panose="020B0604020202020204" pitchFamily="34" charset="0"/>
                          <a:ea typeface="Calibri"/>
                          <a:cs typeface="Arial" panose="020B0604020202020204" pitchFamily="34" charset="0"/>
                        </a:rPr>
                        <a:t> </a:t>
                      </a:r>
                      <a:endParaRPr lang="en-GB" sz="900" b="0" i="0" dirty="0">
                        <a:solidFill>
                          <a:schemeClr val="tx1"/>
                        </a:solidFill>
                        <a:effectLst/>
                        <a:latin typeface="Arial" panose="020B0604020202020204" pitchFamily="34" charset="0"/>
                        <a:ea typeface="Calibri"/>
                        <a:cs typeface="Arial" panose="020B0604020202020204" pitchFamily="34" charset="0"/>
                      </a:endParaRPr>
                    </a:p>
                    <a:p>
                      <a:pPr>
                        <a:lnSpc>
                          <a:spcPct val="100000"/>
                        </a:lnSpc>
                        <a:spcAft>
                          <a:spcPts val="0"/>
                        </a:spcAft>
                      </a:pPr>
                      <a:r>
                        <a:rPr lang="en-GB" sz="900" b="0" i="0" dirty="0">
                          <a:solidFill>
                            <a:schemeClr val="tx1"/>
                          </a:solidFill>
                          <a:effectLst/>
                          <a:latin typeface="Arial" panose="020B0604020202020204" pitchFamily="34" charset="0"/>
                          <a:ea typeface="Calibri"/>
                          <a:cs typeface="Arial" panose="020B0604020202020204" pitchFamily="34" charset="0"/>
                        </a:rPr>
                        <a:t>Email</a:t>
                      </a:r>
                      <a:r>
                        <a:rPr lang="en-GB" sz="900" b="0" i="0" baseline="0" dirty="0">
                          <a:solidFill>
                            <a:schemeClr val="tx1"/>
                          </a:solidFill>
                          <a:effectLst/>
                          <a:latin typeface="Arial" panose="020B0604020202020204" pitchFamily="34" charset="0"/>
                          <a:ea typeface="Calibri"/>
                          <a:cs typeface="Arial" panose="020B0604020202020204" pitchFamily="34" charset="0"/>
                        </a:rPr>
                        <a:t>: </a:t>
                      </a:r>
                      <a:r>
                        <a:rPr lang="en-GB" sz="900" b="0" i="0" baseline="0" dirty="0">
                          <a:solidFill>
                            <a:schemeClr val="tx1"/>
                          </a:solidFill>
                          <a:effectLst/>
                          <a:latin typeface="Arial" panose="020B0604020202020204" pitchFamily="34" charset="0"/>
                          <a:ea typeface="Calibri"/>
                          <a:cs typeface="Arial" panose="020B0604020202020204" pitchFamily="34" charset="0"/>
                          <a:hlinkClick r:id="rId8"/>
                        </a:rPr>
                        <a:t>ilva@idsservicescic.co.uk</a:t>
                      </a:r>
                      <a:r>
                        <a:rPr lang="en-GB" sz="900" b="0" i="0" baseline="0" dirty="0">
                          <a:solidFill>
                            <a:schemeClr val="tx1"/>
                          </a:solidFill>
                          <a:effectLst/>
                          <a:latin typeface="Arial" panose="020B0604020202020204" pitchFamily="34" charset="0"/>
                          <a:ea typeface="Calibri"/>
                          <a:cs typeface="Arial" panose="020B0604020202020204" pitchFamily="34" charset="0"/>
                        </a:rPr>
                        <a:t> </a:t>
                      </a:r>
                    </a:p>
                    <a:p>
                      <a:pPr>
                        <a:lnSpc>
                          <a:spcPct val="100000"/>
                        </a:lnSpc>
                        <a:spcAft>
                          <a:spcPts val="0"/>
                        </a:spcAft>
                      </a:pPr>
                      <a:r>
                        <a:rPr lang="en-GB" sz="900" b="0" i="0" baseline="0" dirty="0">
                          <a:solidFill>
                            <a:schemeClr val="tx1"/>
                          </a:solidFill>
                          <a:effectLst/>
                          <a:latin typeface="Arial" panose="020B0604020202020204" pitchFamily="34" charset="0"/>
                          <a:ea typeface="Calibri"/>
                          <a:cs typeface="Arial" panose="020B0604020202020204" pitchFamily="34" charset="0"/>
                        </a:rPr>
                        <a:t>Telephone: </a:t>
                      </a:r>
                      <a:r>
                        <a:rPr lang="en-GB" sz="900" b="0" i="0" dirty="0">
                          <a:solidFill>
                            <a:schemeClr val="tx1"/>
                          </a:solidFill>
                          <a:effectLst/>
                          <a:latin typeface="Arial" panose="020B0604020202020204" pitchFamily="34" charset="0"/>
                          <a:cs typeface="Arial" panose="020B0604020202020204" pitchFamily="34" charset="0"/>
                        </a:rPr>
                        <a:t>01942 375 790</a:t>
                      </a:r>
                    </a:p>
                    <a:p>
                      <a:pPr>
                        <a:lnSpc>
                          <a:spcPct val="100000"/>
                        </a:lnSpc>
                        <a:spcAft>
                          <a:spcPts val="0"/>
                        </a:spcAft>
                      </a:pPr>
                      <a:r>
                        <a:rPr lang="en-GB" sz="900" b="0" i="0" baseline="0" dirty="0">
                          <a:solidFill>
                            <a:schemeClr val="tx1"/>
                          </a:solidFill>
                          <a:effectLst/>
                          <a:latin typeface="Arial" panose="020B0604020202020204" pitchFamily="34" charset="0"/>
                          <a:cs typeface="Arial" panose="020B0604020202020204" pitchFamily="34" charset="0"/>
                          <a:hlinkClick r:id="rId9"/>
                        </a:rPr>
                        <a:t>https://www.communitybook.org/organisation/47</a:t>
                      </a:r>
                      <a:r>
                        <a:rPr lang="en-GB" sz="900" b="0" i="0" baseline="0" dirty="0">
                          <a:solidFill>
                            <a:schemeClr val="tx1"/>
                          </a:solidFill>
                          <a:effectLst/>
                          <a:latin typeface="Arial" panose="020B0604020202020204" pitchFamily="34" charset="0"/>
                          <a:cs typeface="Arial" panose="020B0604020202020204" pitchFamily="34" charset="0"/>
                        </a:rPr>
                        <a:t> </a:t>
                      </a:r>
                      <a:r>
                        <a:rPr lang="en-GB" sz="900" b="0" i="0" dirty="0">
                          <a:solidFill>
                            <a:schemeClr val="tx1"/>
                          </a:solidFill>
                          <a:effectLst/>
                          <a:latin typeface="Arial" panose="020B0604020202020204" pitchFamily="34" charset="0"/>
                          <a:cs typeface="Arial" panose="020B0604020202020204" pitchFamily="34" charset="0"/>
                        </a:rPr>
                        <a:t> </a:t>
                      </a:r>
                      <a:endParaRPr lang="en-GB" sz="900" b="0" i="0" dirty="0">
                        <a:solidFill>
                          <a:schemeClr val="tx1"/>
                        </a:solidFill>
                        <a:effectLst/>
                        <a:latin typeface="Arial" panose="020B0604020202020204" pitchFamily="34" charset="0"/>
                        <a:ea typeface="Calibri"/>
                        <a:cs typeface="Arial" panose="020B0604020202020204" pitchFamily="34" charset="0"/>
                      </a:endParaRPr>
                    </a:p>
                  </a:txBody>
                  <a:tcPr/>
                </a:tc>
                <a:tc>
                  <a:txBody>
                    <a:bodyPr/>
                    <a:lstStyle/>
                    <a:p>
                      <a:r>
                        <a:rPr lang="en-GB" sz="900" b="0" i="0" dirty="0">
                          <a:solidFill>
                            <a:schemeClr val="tx1"/>
                          </a:solidFill>
                          <a:effectLst/>
                          <a:latin typeface="Arial" panose="020B0604020202020204" pitchFamily="34" charset="0"/>
                          <a:cs typeface="Arial" panose="020B0604020202020204" pitchFamily="34" charset="0"/>
                        </a:rPr>
                        <a:t>520, Atherton Road, Hindley Green, Phoenix House, Kid Glove Road, Golborne, </a:t>
                      </a:r>
                    </a:p>
                  </a:txBody>
                  <a:tcPr/>
                </a:tc>
                <a:extLst>
                  <a:ext uri="{0D108BD9-81ED-4DB2-BD59-A6C34878D82A}">
                    <a16:rowId xmlns:a16="http://schemas.microsoft.com/office/drawing/2014/main" val="10006"/>
                  </a:ext>
                </a:extLst>
              </a:tr>
              <a:tr h="426313">
                <a:tc>
                  <a:txBody>
                    <a:bodyPr/>
                    <a:lstStyle/>
                    <a:p>
                      <a:r>
                        <a:rPr lang="en-GB" sz="900" b="0" i="0" dirty="0">
                          <a:solidFill>
                            <a:schemeClr val="tx1"/>
                          </a:solidFill>
                          <a:latin typeface="Arial" panose="020B0604020202020204" pitchFamily="34" charset="0"/>
                          <a:cs typeface="Arial" panose="020B0604020202020204" pitchFamily="34" charset="0"/>
                        </a:rPr>
                        <a:t>My Life </a:t>
                      </a:r>
                    </a:p>
                  </a:txBody>
                  <a:tcPr/>
                </a:tc>
                <a:tc>
                  <a:txBody>
                    <a:bodyPr/>
                    <a:lstStyle/>
                    <a:p>
                      <a:r>
                        <a:rPr lang="en-GB" sz="900" b="0" i="0" dirty="0">
                          <a:solidFill>
                            <a:schemeClr val="tx1"/>
                          </a:solidFill>
                          <a:latin typeface="Arial" panose="020B0604020202020204" pitchFamily="34" charset="0"/>
                          <a:cs typeface="Arial" panose="020B0604020202020204" pitchFamily="34" charset="0"/>
                        </a:rPr>
                        <a:t>Supports people of all ages and abilities, with and without disabilities.</a:t>
                      </a:r>
                    </a:p>
                  </a:txBody>
                  <a:tcPr/>
                </a:tc>
                <a:tc>
                  <a:txBody>
                    <a:bodyPr/>
                    <a:lstStyle/>
                    <a:p>
                      <a:r>
                        <a:rPr lang="en-GB" sz="900" b="0" i="0" dirty="0">
                          <a:solidFill>
                            <a:schemeClr val="tx1"/>
                          </a:solidFill>
                          <a:latin typeface="Arial" panose="020B0604020202020204" pitchFamily="34" charset="0"/>
                          <a:cs typeface="Arial" panose="020B0604020202020204" pitchFamily="34" charset="0"/>
                        </a:rPr>
                        <a:t>Web:</a:t>
                      </a:r>
                      <a:r>
                        <a:rPr lang="en-GB" sz="900" b="0" i="0" baseline="0" dirty="0">
                          <a:solidFill>
                            <a:schemeClr val="tx1"/>
                          </a:solidFill>
                          <a:latin typeface="Arial" panose="020B0604020202020204" pitchFamily="34" charset="0"/>
                          <a:cs typeface="Arial" panose="020B0604020202020204" pitchFamily="34" charset="0"/>
                        </a:rPr>
                        <a:t> </a:t>
                      </a:r>
                      <a:r>
                        <a:rPr lang="en-GB" sz="900" b="0" i="0" baseline="0" dirty="0">
                          <a:solidFill>
                            <a:schemeClr val="tx1"/>
                          </a:solidFill>
                          <a:latin typeface="Arial" panose="020B0604020202020204" pitchFamily="34" charset="0"/>
                          <a:cs typeface="Arial" panose="020B0604020202020204" pitchFamily="34" charset="0"/>
                          <a:hlinkClick r:id="rId10"/>
                        </a:rPr>
                        <a:t>http://www.my-life.org.uk/</a:t>
                      </a:r>
                      <a:r>
                        <a:rPr lang="en-GB" sz="900" b="0" i="0" baseline="0" dirty="0">
                          <a:solidFill>
                            <a:schemeClr val="tx1"/>
                          </a:solidFill>
                          <a:latin typeface="Arial" panose="020B0604020202020204" pitchFamily="34" charset="0"/>
                          <a:cs typeface="Arial" panose="020B0604020202020204" pitchFamily="34" charset="0"/>
                        </a:rPr>
                        <a:t> </a:t>
                      </a:r>
                      <a:endParaRPr lang="en-GB" sz="900" b="0" i="0" dirty="0">
                        <a:solidFill>
                          <a:schemeClr val="tx1"/>
                        </a:solidFill>
                        <a:latin typeface="Arial" panose="020B0604020202020204" pitchFamily="34" charset="0"/>
                        <a:cs typeface="Arial" panose="020B0604020202020204" pitchFamily="34" charset="0"/>
                      </a:endParaRPr>
                    </a:p>
                    <a:p>
                      <a:r>
                        <a:rPr lang="en-GB" sz="900" b="0" i="0" dirty="0">
                          <a:solidFill>
                            <a:schemeClr val="tx1"/>
                          </a:solidFill>
                          <a:latin typeface="Arial" panose="020B0604020202020204" pitchFamily="34" charset="0"/>
                          <a:cs typeface="Arial" panose="020B0604020202020204" pitchFamily="34" charset="0"/>
                        </a:rPr>
                        <a:t>Email: </a:t>
                      </a:r>
                      <a:r>
                        <a:rPr lang="en-GB" sz="900" b="0" i="0" dirty="0">
                          <a:solidFill>
                            <a:schemeClr val="tx1"/>
                          </a:solidFill>
                          <a:latin typeface="Arial" panose="020B0604020202020204" pitchFamily="34" charset="0"/>
                          <a:cs typeface="Arial" panose="020B0604020202020204" pitchFamily="34" charset="0"/>
                          <a:hlinkClick r:id="rId11"/>
                        </a:rPr>
                        <a:t>info@my-life.org.uk</a:t>
                      </a:r>
                      <a:r>
                        <a:rPr lang="en-GB" sz="900" b="0" i="0" dirty="0">
                          <a:solidFill>
                            <a:schemeClr val="tx1"/>
                          </a:solidFill>
                          <a:latin typeface="Arial" panose="020B0604020202020204" pitchFamily="34" charset="0"/>
                          <a:cs typeface="Arial" panose="020B0604020202020204" pitchFamily="34" charset="0"/>
                        </a:rPr>
                        <a:t> </a:t>
                      </a:r>
                    </a:p>
                    <a:p>
                      <a:r>
                        <a:rPr lang="en-GB" sz="800" b="0" i="0" dirty="0">
                          <a:solidFill>
                            <a:schemeClr val="tx1"/>
                          </a:solidFill>
                          <a:latin typeface="Arial" panose="020B0604020202020204" pitchFamily="34" charset="0"/>
                          <a:cs typeface="Arial" panose="020B0604020202020204" pitchFamily="34" charset="0"/>
                        </a:rPr>
                        <a:t>Phone: 01257 472900 (Standish), 01942 487854 (Leigh)</a:t>
                      </a:r>
                    </a:p>
                    <a:p>
                      <a:r>
                        <a:rPr lang="en-GB" sz="900" b="0" i="0" baseline="0" dirty="0">
                          <a:solidFill>
                            <a:schemeClr val="tx1"/>
                          </a:solidFill>
                          <a:latin typeface="Arial" panose="020B0604020202020204" pitchFamily="34" charset="0"/>
                          <a:cs typeface="Arial" panose="020B0604020202020204" pitchFamily="34" charset="0"/>
                          <a:hlinkClick r:id="rId12"/>
                        </a:rPr>
                        <a:t>https://www.communitybook.org/organisation/272</a:t>
                      </a:r>
                      <a:r>
                        <a:rPr lang="en-GB" sz="900" b="0" i="0" baseline="0" dirty="0">
                          <a:solidFill>
                            <a:schemeClr val="tx1"/>
                          </a:solidFill>
                          <a:latin typeface="Arial" panose="020B0604020202020204" pitchFamily="34" charset="0"/>
                          <a:cs typeface="Arial" panose="020B0604020202020204" pitchFamily="34" charset="0"/>
                        </a:rPr>
                        <a:t>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i="0" dirty="0">
                          <a:solidFill>
                            <a:schemeClr val="tx1"/>
                          </a:solidFill>
                          <a:latin typeface="Arial" panose="020B0604020202020204" pitchFamily="34" charset="0"/>
                          <a:cs typeface="Arial" panose="020B0604020202020204" pitchFamily="34" charset="0"/>
                        </a:rPr>
                        <a:t>Thompson House Equestrian Centre</a:t>
                      </a:r>
                    </a:p>
                    <a:p>
                      <a:r>
                        <a:rPr lang="en-GB" sz="900" b="0" i="0" dirty="0">
                          <a:solidFill>
                            <a:schemeClr val="tx1"/>
                          </a:solidFill>
                          <a:latin typeface="Arial" panose="020B0604020202020204" pitchFamily="34" charset="0"/>
                          <a:cs typeface="Arial" panose="020B0604020202020204" pitchFamily="34" charset="0"/>
                        </a:rPr>
                        <a:t>Pepper Lane, Standish</a:t>
                      </a:r>
                    </a:p>
                  </a:txBody>
                  <a:tcPr/>
                </a:tc>
                <a:extLst>
                  <a:ext uri="{0D108BD9-81ED-4DB2-BD59-A6C34878D82A}">
                    <a16:rowId xmlns:a16="http://schemas.microsoft.com/office/drawing/2014/main" val="3923743611"/>
                  </a:ext>
                </a:extLst>
              </a:tr>
              <a:tr h="436711">
                <a:tc>
                  <a:txBody>
                    <a:bodyPr/>
                    <a:lstStyle/>
                    <a:p>
                      <a:r>
                        <a:rPr lang="en-GB" sz="900" b="0" i="0" dirty="0">
                          <a:solidFill>
                            <a:schemeClr val="tx1"/>
                          </a:solidFill>
                          <a:latin typeface="Arial" panose="020B0604020202020204" pitchFamily="34" charset="0"/>
                          <a:cs typeface="Arial" panose="020B0604020202020204" pitchFamily="34" charset="0"/>
                        </a:rPr>
                        <a:t>Embrace Wigan and Leigh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anose="020B0604020202020204" pitchFamily="34" charset="0"/>
                          <a:ea typeface="+mn-ea"/>
                          <a:cs typeface="Arial" panose="020B0604020202020204" pitchFamily="34" charset="0"/>
                        </a:rPr>
                        <a:t>User-led charity supporting disabled people and their families. We have a range of projects that aim to enhance the lives of the people we support. </a:t>
                      </a:r>
                    </a:p>
                  </a:txBody>
                  <a:tcPr/>
                </a:tc>
                <a:tc>
                  <a:txBody>
                    <a:bodyPr/>
                    <a:lstStyle/>
                    <a:p>
                      <a:r>
                        <a:rPr lang="fr-FR" sz="900" b="0" i="0" dirty="0">
                          <a:solidFill>
                            <a:schemeClr val="tx1"/>
                          </a:solidFill>
                          <a:latin typeface="Arial" panose="020B0604020202020204" pitchFamily="34" charset="0"/>
                          <a:cs typeface="Arial" panose="020B0604020202020204" pitchFamily="34" charset="0"/>
                        </a:rPr>
                        <a:t>Web: </a:t>
                      </a:r>
                      <a:r>
                        <a:rPr lang="fr-FR" sz="900" b="0" i="0" dirty="0">
                          <a:solidFill>
                            <a:srgbClr val="FF0000"/>
                          </a:solidFill>
                          <a:latin typeface="Arial" panose="020B0604020202020204" pitchFamily="34" charset="0"/>
                          <a:cs typeface="Arial" panose="020B0604020202020204" pitchFamily="34" charset="0"/>
                          <a:hlinkClick r:id="rId13"/>
                        </a:rPr>
                        <a:t>https://www.embracewiganandleigh.org.uk/</a:t>
                      </a:r>
                      <a:r>
                        <a:rPr lang="fr-FR" sz="900" b="0" i="0" dirty="0">
                          <a:solidFill>
                            <a:srgbClr val="FF0000"/>
                          </a:solidFill>
                          <a:latin typeface="Arial" panose="020B0604020202020204" pitchFamily="34" charset="0"/>
                          <a:cs typeface="Arial" panose="020B0604020202020204" pitchFamily="34" charset="0"/>
                        </a:rPr>
                        <a:t> </a:t>
                      </a:r>
                    </a:p>
                    <a:p>
                      <a:r>
                        <a:rPr lang="fr-FR" sz="900" b="0" i="0" dirty="0">
                          <a:solidFill>
                            <a:schemeClr val="tx1"/>
                          </a:solidFill>
                          <a:latin typeface="Arial" panose="020B0604020202020204" pitchFamily="34" charset="0"/>
                          <a:cs typeface="Arial" panose="020B0604020202020204" pitchFamily="34" charset="0"/>
                        </a:rPr>
                        <a:t>Email: </a:t>
                      </a:r>
                      <a:r>
                        <a:rPr lang="fr-FR" sz="900" b="0" i="0" dirty="0">
                          <a:solidFill>
                            <a:srgbClr val="FF0000"/>
                          </a:solidFill>
                          <a:latin typeface="Arial" panose="020B0604020202020204" pitchFamily="34" charset="0"/>
                          <a:cs typeface="Arial" panose="020B0604020202020204" pitchFamily="34" charset="0"/>
                          <a:hlinkClick r:id="rId14"/>
                        </a:rPr>
                        <a:t>info@embracewiganandleigh.org.uk</a:t>
                      </a:r>
                      <a:r>
                        <a:rPr lang="fr-FR" sz="900" b="0" i="0" dirty="0">
                          <a:solidFill>
                            <a:srgbClr val="FF0000"/>
                          </a:solidFill>
                          <a:latin typeface="Arial" panose="020B0604020202020204" pitchFamily="34" charset="0"/>
                          <a:cs typeface="Arial" panose="020B0604020202020204" pitchFamily="34" charset="0"/>
                        </a:rPr>
                        <a:t> </a:t>
                      </a:r>
                    </a:p>
                    <a:p>
                      <a:r>
                        <a:rPr lang="fr-FR" sz="900" b="0" i="0" dirty="0">
                          <a:solidFill>
                            <a:schemeClr val="tx1"/>
                          </a:solidFill>
                          <a:latin typeface="Arial" panose="020B0604020202020204" pitchFamily="34" charset="0"/>
                          <a:cs typeface="Arial" panose="020B0604020202020204" pitchFamily="34" charset="0"/>
                        </a:rPr>
                        <a:t>Telephone: 01942 233323</a:t>
                      </a:r>
                    </a:p>
                    <a:p>
                      <a:r>
                        <a:rPr lang="fr-FR" sz="900" b="0" i="0" baseline="0" dirty="0">
                          <a:solidFill>
                            <a:srgbClr val="FF0000"/>
                          </a:solidFill>
                          <a:latin typeface="Arial" panose="020B0604020202020204" pitchFamily="34" charset="0"/>
                          <a:cs typeface="Arial" panose="020B0604020202020204" pitchFamily="34" charset="0"/>
                          <a:hlinkClick r:id="rId15"/>
                        </a:rPr>
                        <a:t>https://www.communitybook.org/organisation/19</a:t>
                      </a:r>
                      <a:r>
                        <a:rPr lang="fr-FR" sz="900" b="0" i="0" baseline="0" dirty="0">
                          <a:solidFill>
                            <a:srgbClr val="FF0000"/>
                          </a:solidFill>
                          <a:latin typeface="Arial" panose="020B0604020202020204" pitchFamily="34" charset="0"/>
                          <a:cs typeface="Arial" panose="020B0604020202020204" pitchFamily="34" charset="0"/>
                        </a:rPr>
                        <a:t> </a:t>
                      </a:r>
                      <a:endParaRPr lang="fr-FR" sz="900" b="0" i="0" dirty="0">
                        <a:solidFill>
                          <a:srgbClr val="FF0000"/>
                        </a:solidFill>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Monday to Friday 9:00am till 5:00pm </a:t>
                      </a:r>
                      <a:r>
                        <a:rPr lang="en-GB" sz="900" b="0" i="0" dirty="0">
                          <a:solidFill>
                            <a:schemeClr val="tx1"/>
                          </a:solidFill>
                          <a:latin typeface="Arial" panose="020B0604020202020204" pitchFamily="34" charset="0"/>
                          <a:cs typeface="Arial" panose="020B0604020202020204" pitchFamily="34" charset="0"/>
                        </a:rPr>
                        <a:t>81 Ribble</a:t>
                      </a:r>
                      <a:r>
                        <a:rPr lang="en-GB" sz="900" b="0" i="0" baseline="0" dirty="0">
                          <a:solidFill>
                            <a:schemeClr val="tx1"/>
                          </a:solidFill>
                          <a:latin typeface="Arial" panose="020B0604020202020204" pitchFamily="34" charset="0"/>
                          <a:cs typeface="Arial" panose="020B0604020202020204" pitchFamily="34" charset="0"/>
                        </a:rPr>
                        <a:t> </a:t>
                      </a:r>
                      <a:r>
                        <a:rPr lang="en-GB" sz="900" b="0" i="0" dirty="0">
                          <a:solidFill>
                            <a:schemeClr val="tx1"/>
                          </a:solidFill>
                          <a:latin typeface="Arial" panose="020B0604020202020204" pitchFamily="34" charset="0"/>
                          <a:cs typeface="Arial" panose="020B0604020202020204" pitchFamily="34" charset="0"/>
                        </a:rPr>
                        <a:t>Road</a:t>
                      </a:r>
                    </a:p>
                    <a:p>
                      <a:r>
                        <a:rPr lang="en-GB" sz="900" b="0" i="0" dirty="0">
                          <a:solidFill>
                            <a:schemeClr val="tx1"/>
                          </a:solidFill>
                          <a:latin typeface="Arial" panose="020B0604020202020204" pitchFamily="34" charset="0"/>
                          <a:cs typeface="Arial" panose="020B0604020202020204" pitchFamily="34" charset="0"/>
                        </a:rPr>
                        <a:t>Platt Bridge</a:t>
                      </a:r>
                    </a:p>
                    <a:p>
                      <a:r>
                        <a:rPr lang="en-GB" sz="900" b="0" i="0" dirty="0">
                          <a:solidFill>
                            <a:schemeClr val="tx1"/>
                          </a:solidFill>
                          <a:latin typeface="Arial" panose="020B0604020202020204" pitchFamily="34" charset="0"/>
                          <a:cs typeface="Arial" panose="020B0604020202020204" pitchFamily="34" charset="0"/>
                        </a:rPr>
                        <a:t>WN2 5EG</a:t>
                      </a:r>
                    </a:p>
                  </a:txBody>
                  <a:tcPr/>
                </a:tc>
                <a:extLst>
                  <a:ext uri="{0D108BD9-81ED-4DB2-BD59-A6C34878D82A}">
                    <a16:rowId xmlns:a16="http://schemas.microsoft.com/office/drawing/2014/main" val="1349084345"/>
                  </a:ext>
                </a:extLst>
              </a:tr>
              <a:tr h="441563">
                <a:tc>
                  <a:txBody>
                    <a:bodyPr/>
                    <a:lstStyle/>
                    <a:p>
                      <a:r>
                        <a:rPr lang="en-GB" sz="900" b="0" i="0" dirty="0">
                          <a:solidFill>
                            <a:schemeClr val="tx1"/>
                          </a:solidFill>
                          <a:latin typeface="Arial" panose="020B0604020202020204" pitchFamily="34" charset="0"/>
                          <a:cs typeface="Arial" panose="020B0604020202020204" pitchFamily="34" charset="0"/>
                        </a:rPr>
                        <a:t>True Colours </a:t>
                      </a:r>
                    </a:p>
                  </a:txBody>
                  <a:tcPr/>
                </a:tc>
                <a:tc>
                  <a:txBody>
                    <a:bodyPr/>
                    <a:lstStyle/>
                    <a:p>
                      <a:r>
                        <a:rPr lang="en-GB" sz="900" b="0" i="0" dirty="0">
                          <a:solidFill>
                            <a:schemeClr val="tx1"/>
                          </a:solidFill>
                          <a:latin typeface="Arial" panose="020B0604020202020204" pitchFamily="34" charset="0"/>
                          <a:cs typeface="Arial" panose="020B0604020202020204" pitchFamily="34" charset="0"/>
                        </a:rPr>
                        <a:t>True Colours support learners to create and run their own social enterprises, creating valued roles in their communities.</a:t>
                      </a:r>
                    </a:p>
                  </a:txBody>
                  <a:tcPr/>
                </a:tc>
                <a:tc>
                  <a:txBody>
                    <a:bodyPr/>
                    <a:lstStyle/>
                    <a:p>
                      <a:r>
                        <a:rPr lang="fr-FR" sz="900" b="0" i="0" dirty="0">
                          <a:solidFill>
                            <a:schemeClr val="tx1"/>
                          </a:solidFill>
                          <a:latin typeface="Arial" panose="020B0604020202020204" pitchFamily="34" charset="0"/>
                          <a:cs typeface="Arial" panose="020B0604020202020204" pitchFamily="34" charset="0"/>
                        </a:rPr>
                        <a:t>Web: </a:t>
                      </a:r>
                      <a:r>
                        <a:rPr lang="fr-FR" sz="900" b="0" i="0" dirty="0">
                          <a:solidFill>
                            <a:schemeClr val="tx1"/>
                          </a:solidFill>
                          <a:latin typeface="Arial" panose="020B0604020202020204" pitchFamily="34" charset="0"/>
                          <a:cs typeface="Arial" panose="020B0604020202020204" pitchFamily="34" charset="0"/>
                          <a:hlinkClick r:id="rId16"/>
                        </a:rPr>
                        <a:t>http://www.truecolourscic.co.uk/</a:t>
                      </a:r>
                      <a:r>
                        <a:rPr lang="fr-FR" sz="900" b="0" i="0" dirty="0">
                          <a:solidFill>
                            <a:schemeClr val="tx1"/>
                          </a:solidFill>
                          <a:latin typeface="Arial" panose="020B0604020202020204" pitchFamily="34" charset="0"/>
                          <a:cs typeface="Arial" panose="020B0604020202020204" pitchFamily="34" charset="0"/>
                        </a:rPr>
                        <a:t> </a:t>
                      </a:r>
                    </a:p>
                    <a:p>
                      <a:r>
                        <a:rPr lang="fr-FR" sz="900" b="0" i="0" dirty="0">
                          <a:solidFill>
                            <a:schemeClr val="tx1"/>
                          </a:solidFill>
                          <a:latin typeface="Arial" panose="020B0604020202020204" pitchFamily="34" charset="0"/>
                          <a:cs typeface="Arial" panose="020B0604020202020204" pitchFamily="34" charset="0"/>
                        </a:rPr>
                        <a:t>Email: </a:t>
                      </a:r>
                      <a:r>
                        <a:rPr lang="fr-FR" sz="900" b="0" i="0" dirty="0">
                          <a:solidFill>
                            <a:schemeClr val="tx1"/>
                          </a:solidFill>
                          <a:latin typeface="Arial" panose="020B0604020202020204" pitchFamily="34" charset="0"/>
                          <a:cs typeface="Arial" panose="020B0604020202020204" pitchFamily="34" charset="0"/>
                          <a:hlinkClick r:id="rId17"/>
                        </a:rPr>
                        <a:t>enquiries@truecolourscic.co.uk</a:t>
                      </a:r>
                      <a:r>
                        <a:rPr lang="fr-FR" sz="900" b="0" i="0" dirty="0">
                          <a:solidFill>
                            <a:schemeClr val="tx1"/>
                          </a:solidFill>
                          <a:latin typeface="Arial" panose="020B0604020202020204" pitchFamily="34" charset="0"/>
                          <a:cs typeface="Arial" panose="020B0604020202020204" pitchFamily="34" charset="0"/>
                        </a:rPr>
                        <a:t> </a:t>
                      </a:r>
                    </a:p>
                    <a:p>
                      <a:r>
                        <a:rPr lang="fr-FR" sz="900" b="0" i="0" dirty="0">
                          <a:solidFill>
                            <a:schemeClr val="tx1"/>
                          </a:solidFill>
                          <a:latin typeface="Arial" panose="020B0604020202020204" pitchFamily="34" charset="0"/>
                          <a:cs typeface="Arial" panose="020B0604020202020204" pitchFamily="34" charset="0"/>
                        </a:rPr>
                        <a:t>Telephone: 01942 673495</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b="0" i="0" baseline="0" dirty="0">
                          <a:solidFill>
                            <a:schemeClr val="tx1"/>
                          </a:solidFill>
                          <a:latin typeface="Arial" panose="020B0604020202020204" pitchFamily="34" charset="0"/>
                          <a:cs typeface="Arial" panose="020B0604020202020204" pitchFamily="34" charset="0"/>
                          <a:hlinkClick r:id="rId18"/>
                        </a:rPr>
                        <a:t>https://www.communitybook.org/organisation/289</a:t>
                      </a:r>
                      <a:r>
                        <a:rPr lang="en-GB" sz="900" b="0" i="0" baseline="0" dirty="0">
                          <a:solidFill>
                            <a:schemeClr val="tx1"/>
                          </a:solidFill>
                          <a:latin typeface="Arial" panose="020B0604020202020204" pitchFamily="34" charset="0"/>
                          <a:cs typeface="Arial" panose="020B0604020202020204" pitchFamily="34" charset="0"/>
                        </a:rPr>
                        <a:t>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i="0" dirty="0">
                          <a:solidFill>
                            <a:schemeClr val="tx1"/>
                          </a:solidFill>
                          <a:latin typeface="Arial" panose="020B0604020202020204" pitchFamily="34" charset="0"/>
                          <a:cs typeface="Arial" panose="020B0604020202020204" pitchFamily="34" charset="0"/>
                        </a:rPr>
                        <a:t>Highfield Centre</a:t>
                      </a:r>
                    </a:p>
                    <a:p>
                      <a:r>
                        <a:rPr lang="en-GB" sz="900" b="0" i="0" dirty="0">
                          <a:solidFill>
                            <a:schemeClr val="tx1"/>
                          </a:solidFill>
                          <a:latin typeface="Arial" panose="020B0604020202020204" pitchFamily="34" charset="0"/>
                          <a:cs typeface="Arial" panose="020B0604020202020204" pitchFamily="34" charset="0"/>
                        </a:rPr>
                        <a:t>Highfield Grange </a:t>
                      </a:r>
                    </a:p>
                    <a:p>
                      <a:r>
                        <a:rPr lang="en-GB" sz="900" b="0" i="0" dirty="0">
                          <a:solidFill>
                            <a:schemeClr val="tx1"/>
                          </a:solidFill>
                          <a:latin typeface="Arial" panose="020B0604020202020204" pitchFamily="34" charset="0"/>
                          <a:cs typeface="Arial" panose="020B0604020202020204" pitchFamily="34" charset="0"/>
                        </a:rPr>
                        <a:t>WN3 6SE</a:t>
                      </a:r>
                    </a:p>
                  </a:txBody>
                  <a:tcPr/>
                </a:tc>
                <a:extLst>
                  <a:ext uri="{0D108BD9-81ED-4DB2-BD59-A6C34878D82A}">
                    <a16:rowId xmlns:a16="http://schemas.microsoft.com/office/drawing/2014/main" val="3411801979"/>
                  </a:ext>
                </a:extLst>
              </a:tr>
              <a:tr h="343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i="0" kern="1200" dirty="0">
                          <a:solidFill>
                            <a:schemeClr val="tx1"/>
                          </a:solidFill>
                          <a:effectLst/>
                          <a:latin typeface="Arial" panose="020B0604020202020204" pitchFamily="34" charset="0"/>
                          <a:ea typeface="+mn-ea"/>
                          <a:cs typeface="Arial" panose="020B0604020202020204" pitchFamily="34" charset="0"/>
                        </a:rPr>
                        <a:t>The Stroke Association</a:t>
                      </a:r>
                    </a:p>
                  </a:txBody>
                  <a:tcPr/>
                </a:tc>
                <a:tc>
                  <a:txBody>
                    <a:bodyPr/>
                    <a:lstStyle/>
                    <a:p>
                      <a:r>
                        <a:rPr lang="en-GB" sz="900" b="0" i="0" dirty="0">
                          <a:solidFill>
                            <a:schemeClr val="tx1"/>
                          </a:solidFill>
                          <a:latin typeface="Arial" panose="020B0604020202020204" pitchFamily="34" charset="0"/>
                          <a:cs typeface="Arial" panose="020B0604020202020204" pitchFamily="34" charset="0"/>
                        </a:rPr>
                        <a:t>Voluntary group which provides a sociable, friendly and supportive environment for stroke survivors, family and carers.</a:t>
                      </a:r>
                    </a:p>
                  </a:txBody>
                  <a:tcPr/>
                </a:tc>
                <a:tc>
                  <a:txBody>
                    <a:bodyPr/>
                    <a:lstStyle/>
                    <a:p>
                      <a:r>
                        <a:rPr lang="es-ES" sz="900" b="0" i="0" dirty="0">
                          <a:solidFill>
                            <a:schemeClr val="tx1"/>
                          </a:solidFill>
                          <a:latin typeface="Arial" panose="020B0604020202020204" pitchFamily="34" charset="0"/>
                          <a:cs typeface="Arial" panose="020B0604020202020204" pitchFamily="34" charset="0"/>
                        </a:rPr>
                        <a:t>Susan Lewis</a:t>
                      </a:r>
                    </a:p>
                    <a:p>
                      <a:r>
                        <a:rPr lang="es-ES" sz="900" b="0" i="0" dirty="0">
                          <a:solidFill>
                            <a:schemeClr val="tx1"/>
                          </a:solidFill>
                          <a:latin typeface="Arial" panose="020B0604020202020204" pitchFamily="34" charset="0"/>
                          <a:cs typeface="Arial" panose="020B0604020202020204" pitchFamily="34" charset="0"/>
                          <a:hlinkClick r:id="rId19"/>
                        </a:rPr>
                        <a:t>susansheldon@blueyonder.co.uk</a:t>
                      </a:r>
                      <a:endParaRPr lang="es-ES" sz="900" b="0" i="0" dirty="0">
                        <a:solidFill>
                          <a:schemeClr val="tx1"/>
                        </a:solidFill>
                        <a:latin typeface="Arial" panose="020B0604020202020204" pitchFamily="34" charset="0"/>
                        <a:cs typeface="Arial" panose="020B0604020202020204" pitchFamily="34" charset="0"/>
                      </a:endParaRPr>
                    </a:p>
                    <a:p>
                      <a:r>
                        <a:rPr lang="es-ES" sz="900" b="0" i="0" dirty="0" err="1">
                          <a:solidFill>
                            <a:schemeClr val="tx1"/>
                          </a:solidFill>
                          <a:latin typeface="Arial" panose="020B0604020202020204" pitchFamily="34" charset="0"/>
                          <a:cs typeface="Arial" panose="020B0604020202020204" pitchFamily="34" charset="0"/>
                        </a:rPr>
                        <a:t>Telephone</a:t>
                      </a:r>
                      <a:r>
                        <a:rPr lang="es-ES" sz="900" b="0" i="0" dirty="0">
                          <a:solidFill>
                            <a:schemeClr val="tx1"/>
                          </a:solidFill>
                          <a:latin typeface="Arial" panose="020B0604020202020204" pitchFamily="34" charset="0"/>
                          <a:cs typeface="Arial" panose="020B0604020202020204" pitchFamily="34" charset="0"/>
                        </a:rPr>
                        <a:t>: 01942 514647</a:t>
                      </a:r>
                    </a:p>
                  </a:txBody>
                  <a:tcPr/>
                </a:tc>
                <a:tc>
                  <a:txBody>
                    <a:bodyPr/>
                    <a:lstStyle/>
                    <a:p>
                      <a:r>
                        <a:rPr lang="en-GB" sz="900" b="0" i="0" dirty="0">
                          <a:solidFill>
                            <a:schemeClr val="tx1"/>
                          </a:solidFill>
                          <a:latin typeface="Arial" panose="020B0604020202020204" pitchFamily="34" charset="0"/>
                          <a:cs typeface="Arial" panose="020B0604020202020204" pitchFamily="34" charset="0"/>
                        </a:rPr>
                        <a:t>Abram Community Centre</a:t>
                      </a:r>
                    </a:p>
                    <a:p>
                      <a:pPr>
                        <a:lnSpc>
                          <a:spcPct val="115000"/>
                        </a:lnSpc>
                        <a:spcAft>
                          <a:spcPts val="0"/>
                        </a:spcAft>
                      </a:pPr>
                      <a:r>
                        <a:rPr lang="en-GB" sz="900" b="0" i="0" dirty="0">
                          <a:solidFill>
                            <a:schemeClr val="tx1"/>
                          </a:solidFill>
                          <a:latin typeface="Arial" panose="020B0604020202020204" pitchFamily="34" charset="0"/>
                          <a:cs typeface="Arial" panose="020B0604020202020204" pitchFamily="34" charset="0"/>
                        </a:rPr>
                        <a:t>Friday 12:30-</a:t>
                      </a:r>
                      <a:r>
                        <a:rPr lang="en-GB" sz="900" b="0" i="0" baseline="0" dirty="0">
                          <a:solidFill>
                            <a:schemeClr val="tx1"/>
                          </a:solidFill>
                          <a:latin typeface="Arial" panose="020B0604020202020204" pitchFamily="34" charset="0"/>
                          <a:cs typeface="Arial" panose="020B0604020202020204" pitchFamily="34" charset="0"/>
                        </a:rPr>
                        <a:t> </a:t>
                      </a:r>
                      <a:r>
                        <a:rPr lang="en-GB" sz="900" b="0" i="0" dirty="0">
                          <a:solidFill>
                            <a:schemeClr val="tx1"/>
                          </a:solidFill>
                          <a:latin typeface="Arial" panose="020B0604020202020204" pitchFamily="34" charset="0"/>
                          <a:cs typeface="Arial" panose="020B0604020202020204" pitchFamily="34" charset="0"/>
                        </a:rPr>
                        <a:t>14:30pm</a:t>
                      </a:r>
                    </a:p>
                  </a:txBody>
                  <a:tcPr/>
                </a:tc>
                <a:extLst>
                  <a:ext uri="{0D108BD9-81ED-4DB2-BD59-A6C34878D82A}">
                    <a16:rowId xmlns:a16="http://schemas.microsoft.com/office/drawing/2014/main" val="3162820747"/>
                  </a:ext>
                </a:extLst>
              </a:tr>
              <a:tr h="343130">
                <a:tc>
                  <a:txBody>
                    <a:bodyPr/>
                    <a:lstStyle/>
                    <a:p>
                      <a:r>
                        <a:rPr lang="en-GB" sz="900" b="0" i="0" dirty="0">
                          <a:solidFill>
                            <a:schemeClr val="tx1"/>
                          </a:solidFill>
                          <a:latin typeface="Arial" panose="020B0604020202020204" pitchFamily="34" charset="0"/>
                          <a:cs typeface="Arial" panose="020B0604020202020204" pitchFamily="34" charset="0"/>
                        </a:rPr>
                        <a:t>Think Ahead Stroke </a:t>
                      </a:r>
                    </a:p>
                  </a:txBody>
                  <a:tcPr/>
                </a:tc>
                <a:tc>
                  <a:txBody>
                    <a:bodyPr/>
                    <a:lstStyle/>
                    <a:p>
                      <a:r>
                        <a:rPr lang="en-GB" sz="900" b="0" i="0" dirty="0">
                          <a:solidFill>
                            <a:schemeClr val="tx1"/>
                          </a:solidFill>
                          <a:latin typeface="Arial" panose="020B0604020202020204" pitchFamily="34" charset="0"/>
                          <a:cs typeface="Arial" panose="020B0604020202020204" pitchFamily="34" charset="0"/>
                        </a:rPr>
                        <a:t>Dedicated to improving the lives of stroke survivors, their carers and families by rebuilding health.</a:t>
                      </a:r>
                    </a:p>
                  </a:txBody>
                  <a:tcPr/>
                </a:tc>
                <a:tc>
                  <a:txBody>
                    <a:bodyPr/>
                    <a:lstStyle/>
                    <a:p>
                      <a:pPr>
                        <a:lnSpc>
                          <a:spcPct val="115000"/>
                        </a:lnSpc>
                        <a:spcAft>
                          <a:spcPts val="0"/>
                        </a:spcAft>
                      </a:pPr>
                      <a:r>
                        <a:rPr lang="en-GB" sz="900" b="0" i="0" dirty="0">
                          <a:solidFill>
                            <a:schemeClr val="tx1"/>
                          </a:solidFill>
                          <a:effectLst/>
                          <a:latin typeface="Arial" panose="020B0604020202020204" pitchFamily="34" charset="0"/>
                          <a:ea typeface="Calibri"/>
                          <a:cs typeface="Arial" panose="020B0604020202020204" pitchFamily="34" charset="0"/>
                          <a:hlinkClick r:id="rId20"/>
                        </a:rPr>
                        <a:t>https://www.think-ahead.org.uk/Who-we-are</a:t>
                      </a:r>
                      <a:r>
                        <a:rPr lang="en-GB" sz="900" b="0" i="0" dirty="0">
                          <a:solidFill>
                            <a:schemeClr val="tx1"/>
                          </a:solidFill>
                          <a:effectLst/>
                          <a:latin typeface="Arial" panose="020B0604020202020204" pitchFamily="34" charset="0"/>
                          <a:ea typeface="Calibri"/>
                          <a:cs typeface="Arial" panose="020B0604020202020204" pitchFamily="34" charset="0"/>
                        </a:rPr>
                        <a:t> </a:t>
                      </a:r>
                      <a:endParaRPr lang="en-GB" sz="900" b="0" i="0" dirty="0">
                        <a:solidFill>
                          <a:schemeClr val="tx1"/>
                        </a:solidFill>
                        <a:latin typeface="Arial" panose="020B0604020202020204" pitchFamily="34" charset="0"/>
                        <a:cs typeface="Arial" panose="020B0604020202020204" pitchFamily="34" charset="0"/>
                        <a:hlinkClick r:id="rId21"/>
                      </a:endParaRPr>
                    </a:p>
                    <a:p>
                      <a:pPr>
                        <a:lnSpc>
                          <a:spcPct val="115000"/>
                        </a:lnSpc>
                        <a:spcAft>
                          <a:spcPts val="0"/>
                        </a:spcAft>
                      </a:pPr>
                      <a:r>
                        <a:rPr lang="en-GB" sz="900" b="0" i="0" dirty="0">
                          <a:solidFill>
                            <a:schemeClr val="tx1"/>
                          </a:solidFill>
                          <a:effectLst/>
                          <a:latin typeface="Arial" panose="020B0604020202020204" pitchFamily="34" charset="0"/>
                          <a:ea typeface="Calibri"/>
                          <a:cs typeface="Arial" panose="020B0604020202020204" pitchFamily="34" charset="0"/>
                        </a:rPr>
                        <a:t>Telephone: </a:t>
                      </a:r>
                      <a:r>
                        <a:rPr lang="en-GB" sz="900" b="0" i="0" dirty="0">
                          <a:solidFill>
                            <a:schemeClr val="tx1"/>
                          </a:solidFill>
                          <a:latin typeface="Arial" panose="020B0604020202020204" pitchFamily="34" charset="0"/>
                          <a:cs typeface="Arial" panose="020B0604020202020204" pitchFamily="34" charset="0"/>
                          <a:hlinkClick r:id="rId21"/>
                        </a:rPr>
                        <a:t>01942 824888</a:t>
                      </a:r>
                      <a:r>
                        <a:rPr lang="en-GB" sz="900" b="0" i="0" dirty="0">
                          <a:solidFill>
                            <a:schemeClr val="tx1"/>
                          </a:solidFill>
                          <a:latin typeface="Arial" panose="020B0604020202020204" pitchFamily="34" charset="0"/>
                          <a:cs typeface="Arial" panose="020B0604020202020204" pitchFamily="34" charset="0"/>
                        </a:rPr>
                        <a:t> </a:t>
                      </a:r>
                      <a:endParaRPr lang="en-GB" sz="900" b="0" i="0" dirty="0">
                        <a:solidFill>
                          <a:schemeClr val="tx1"/>
                        </a:solidFill>
                        <a:effectLst/>
                        <a:latin typeface="Arial" panose="020B0604020202020204" pitchFamily="34" charset="0"/>
                        <a:ea typeface="Calibri"/>
                        <a:cs typeface="Arial" panose="020B0604020202020204" pitchFamily="34" charset="0"/>
                      </a:endParaRPr>
                    </a:p>
                  </a:txBody>
                  <a:tcPr/>
                </a:tc>
                <a:tc>
                  <a:txBody>
                    <a:bodyPr/>
                    <a:lstStyle/>
                    <a:p>
                      <a:pPr>
                        <a:lnSpc>
                          <a:spcPct val="115000"/>
                        </a:lnSpc>
                        <a:spcAft>
                          <a:spcPts val="0"/>
                        </a:spcAft>
                      </a:pPr>
                      <a:r>
                        <a:rPr lang="en-GB" sz="900" b="0" i="0" dirty="0">
                          <a:solidFill>
                            <a:schemeClr val="tx1"/>
                          </a:solidFill>
                          <a:latin typeface="Arial" panose="020B0604020202020204" pitchFamily="34" charset="0"/>
                          <a:cs typeface="Arial" panose="020B0604020202020204" pitchFamily="34" charset="0"/>
                        </a:rPr>
                        <a:t>Ashland House, Ince, WN2 2DX </a:t>
                      </a:r>
                    </a:p>
                  </a:txBody>
                  <a:tcPr/>
                </a:tc>
                <a:extLst>
                  <a:ext uri="{0D108BD9-81ED-4DB2-BD59-A6C34878D82A}">
                    <a16:rowId xmlns:a16="http://schemas.microsoft.com/office/drawing/2014/main" val="3897078606"/>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7956376" y="116632"/>
            <a:ext cx="924546"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323528" y="116632"/>
            <a:ext cx="74703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92D050"/>
                </a:solidFill>
                <a:latin typeface="Arial" panose="020B0604020202020204" pitchFamily="34" charset="0"/>
                <a:cs typeface="Arial" panose="020B0604020202020204" pitchFamily="34" charset="0"/>
              </a:rPr>
              <a:t>Disability Section 2</a:t>
            </a:r>
          </a:p>
          <a:p>
            <a:pPr algn="ctr" eaLnBrk="1" hangingPunct="1">
              <a:spcBef>
                <a:spcPct val="0"/>
              </a:spcBef>
              <a:buFontTx/>
              <a:buNone/>
            </a:pPr>
            <a:r>
              <a:rPr lang="en-GB" sz="1200" dirty="0">
                <a:solidFill>
                  <a:srgbClr val="92D050"/>
                </a:solidFill>
                <a:latin typeface="Arial" panose="020B0604020202020204" pitchFamily="34" charset="0"/>
                <a:cs typeface="Arial" panose="020B0604020202020204" pitchFamily="34" charset="0"/>
              </a:rPr>
              <a:t>A person has a disability if she or he has a physical or mental impairment which has a substantial and long-term adverse effect on that person's ability to carry out normal day-to-day activities</a:t>
            </a:r>
            <a:r>
              <a:rPr lang="en-GB" altLang="en-US" sz="1200" b="1" dirty="0">
                <a:solidFill>
                  <a:srgbClr val="92D050"/>
                </a:solidFill>
                <a:latin typeface="Arial" panose="020B0604020202020204" pitchFamily="34" charset="0"/>
                <a:cs typeface="Arial" panose="020B0604020202020204" pitchFamily="34" charset="0"/>
              </a:rPr>
              <a:t> </a:t>
            </a:r>
            <a:endParaRPr lang="en-GB" altLang="en-US" sz="1200"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5839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62495210"/>
              </p:ext>
            </p:extLst>
          </p:nvPr>
        </p:nvGraphicFramePr>
        <p:xfrm>
          <a:off x="1" y="774995"/>
          <a:ext cx="9143999" cy="4814245"/>
        </p:xfrm>
        <a:graphic>
          <a:graphicData uri="http://schemas.openxmlformats.org/drawingml/2006/table">
            <a:tbl>
              <a:tblPr bandRow="1">
                <a:tableStyleId>{C083E6E3-FA7D-4D7B-A595-EF9225AFEA82}</a:tableStyleId>
              </a:tblPr>
              <a:tblGrid>
                <a:gridCol w="1364549">
                  <a:extLst>
                    <a:ext uri="{9D8B030D-6E8A-4147-A177-3AD203B41FA5}">
                      <a16:colId xmlns:a16="http://schemas.microsoft.com/office/drawing/2014/main" val="20000"/>
                    </a:ext>
                  </a:extLst>
                </a:gridCol>
                <a:gridCol w="2510566">
                  <a:extLst>
                    <a:ext uri="{9D8B030D-6E8A-4147-A177-3AD203B41FA5}">
                      <a16:colId xmlns:a16="http://schemas.microsoft.com/office/drawing/2014/main" val="20001"/>
                    </a:ext>
                  </a:extLst>
                </a:gridCol>
                <a:gridCol w="3174356">
                  <a:extLst>
                    <a:ext uri="{9D8B030D-6E8A-4147-A177-3AD203B41FA5}">
                      <a16:colId xmlns:a16="http://schemas.microsoft.com/office/drawing/2014/main" val="20002"/>
                    </a:ext>
                  </a:extLst>
                </a:gridCol>
                <a:gridCol w="2094528">
                  <a:extLst>
                    <a:ext uri="{9D8B030D-6E8A-4147-A177-3AD203B41FA5}">
                      <a16:colId xmlns:a16="http://schemas.microsoft.com/office/drawing/2014/main" val="20003"/>
                    </a:ext>
                  </a:extLst>
                </a:gridCol>
              </a:tblGrid>
              <a:tr h="249709">
                <a:tc>
                  <a:txBody>
                    <a:bodyPr/>
                    <a:lstStyle/>
                    <a:p>
                      <a:r>
                        <a:rPr lang="en-GB" sz="900" b="1" i="0" dirty="0">
                          <a:solidFill>
                            <a:schemeClr val="tx1"/>
                          </a:solidFill>
                          <a:latin typeface="Arial" panose="020B0604020202020204" pitchFamily="34" charset="0"/>
                          <a:cs typeface="Arial" panose="020B0604020202020204" pitchFamily="34" charset="0"/>
                        </a:rPr>
                        <a:t>Who</a:t>
                      </a:r>
                    </a:p>
                  </a:txBody>
                  <a:tcPr/>
                </a:tc>
                <a:tc>
                  <a:txBody>
                    <a:bodyPr/>
                    <a:lstStyle/>
                    <a:p>
                      <a:r>
                        <a:rPr lang="en-GB" sz="900" b="1" i="0" dirty="0">
                          <a:solidFill>
                            <a:schemeClr val="tx1"/>
                          </a:solidFill>
                          <a:latin typeface="Arial" panose="020B0604020202020204" pitchFamily="34" charset="0"/>
                          <a:cs typeface="Arial" panose="020B0604020202020204" pitchFamily="34" charset="0"/>
                        </a:rPr>
                        <a:t>What</a:t>
                      </a:r>
                    </a:p>
                  </a:txBody>
                  <a:tcPr/>
                </a:tc>
                <a:tc>
                  <a:txBody>
                    <a:bodyPr/>
                    <a:lstStyle/>
                    <a:p>
                      <a:r>
                        <a:rPr lang="en-GB" sz="900" b="1" i="0" dirty="0">
                          <a:solidFill>
                            <a:schemeClr val="tx1"/>
                          </a:solidFill>
                          <a:latin typeface="Arial" panose="020B0604020202020204" pitchFamily="34" charset="0"/>
                          <a:cs typeface="Arial" panose="020B0604020202020204" pitchFamily="34" charset="0"/>
                        </a:rPr>
                        <a:t>Contact</a:t>
                      </a:r>
                    </a:p>
                  </a:txBody>
                  <a:tcPr/>
                </a:tc>
                <a:tc>
                  <a:txBody>
                    <a:bodyPr/>
                    <a:lstStyle/>
                    <a:p>
                      <a:r>
                        <a:rPr lang="en-GB" sz="900" b="1" i="0" dirty="0">
                          <a:solidFill>
                            <a:schemeClr val="tx1"/>
                          </a:solidFill>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835296">
                <a:tc>
                  <a:txBody>
                    <a:bodyPr/>
                    <a:lstStyle/>
                    <a:p>
                      <a:r>
                        <a:rPr lang="en-GB" sz="900" b="0" i="0" dirty="0">
                          <a:solidFill>
                            <a:schemeClr val="tx1"/>
                          </a:solidFill>
                          <a:latin typeface="Arial" panose="020B0604020202020204" pitchFamily="34" charset="0"/>
                          <a:cs typeface="Arial" panose="020B0604020202020204" pitchFamily="34" charset="0"/>
                        </a:rPr>
                        <a:t>Sensorial </a:t>
                      </a:r>
                    </a:p>
                  </a:txBody>
                  <a:tcPr/>
                </a:tc>
                <a:tc>
                  <a:txBody>
                    <a:bodyPr/>
                    <a:lstStyle/>
                    <a:p>
                      <a:r>
                        <a:rPr lang="en-GB" sz="900" dirty="0">
                          <a:solidFill>
                            <a:schemeClr val="tx1"/>
                          </a:solidFill>
                          <a:latin typeface="Arial" panose="020B0604020202020204" pitchFamily="34" charset="0"/>
                          <a:cs typeface="Arial" panose="020B0604020202020204" pitchFamily="34" charset="0"/>
                        </a:rPr>
                        <a:t>Providing a range of services and interventions for adults and children who have long term conditions.</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i="0" dirty="0">
                          <a:solidFill>
                            <a:schemeClr val="tx1"/>
                          </a:solidFill>
                          <a:latin typeface="Arial" panose="020B0604020202020204" pitchFamily="34" charset="0"/>
                          <a:cs typeface="Arial" panose="020B0604020202020204" pitchFamily="34" charset="0"/>
                        </a:rPr>
                        <a:t>Web:</a:t>
                      </a:r>
                      <a:r>
                        <a:rPr lang="en-GB" sz="900" b="0" i="0" baseline="0" dirty="0">
                          <a:solidFill>
                            <a:schemeClr val="tx1"/>
                          </a:solidFill>
                          <a:latin typeface="Arial" panose="020B0604020202020204" pitchFamily="34" charset="0"/>
                          <a:cs typeface="Arial" panose="020B0604020202020204" pitchFamily="34" charset="0"/>
                        </a:rPr>
                        <a:t> </a:t>
                      </a:r>
                      <a:r>
                        <a:rPr lang="en-GB" sz="900" b="0" i="0" baseline="0" dirty="0">
                          <a:solidFill>
                            <a:schemeClr val="tx1"/>
                          </a:solidFill>
                          <a:latin typeface="Arial" panose="020B0604020202020204" pitchFamily="34" charset="0"/>
                          <a:cs typeface="Arial" panose="020B0604020202020204" pitchFamily="34" charset="0"/>
                          <a:hlinkClick r:id="rId3"/>
                        </a:rPr>
                        <a:t>http://www.sensoriel.co.uk/about-us.html</a:t>
                      </a:r>
                      <a:r>
                        <a:rPr lang="en-GB" sz="900" b="0" i="0" baseline="0" dirty="0">
                          <a:solidFill>
                            <a:schemeClr val="tx1"/>
                          </a:solidFill>
                          <a:latin typeface="Arial" panose="020B0604020202020204" pitchFamily="34" charset="0"/>
                          <a:cs typeface="Arial" panose="020B0604020202020204" pitchFamily="34" charset="0"/>
                        </a:rPr>
                        <a:t> </a:t>
                      </a:r>
                    </a:p>
                    <a:p>
                      <a:r>
                        <a:rPr lang="en-GB" sz="900" dirty="0">
                          <a:solidFill>
                            <a:schemeClr val="tx1"/>
                          </a:solidFill>
                          <a:latin typeface="Arial" panose="020B0604020202020204" pitchFamily="34" charset="0"/>
                          <a:cs typeface="Arial" panose="020B0604020202020204" pitchFamily="34" charset="0"/>
                        </a:rPr>
                        <a:t>Phone: 07434 870862</a:t>
                      </a:r>
                    </a:p>
                    <a:p>
                      <a:r>
                        <a:rPr lang="en-GB" sz="900" dirty="0">
                          <a:solidFill>
                            <a:schemeClr val="tx1"/>
                          </a:solidFill>
                          <a:latin typeface="Arial" panose="020B0604020202020204" pitchFamily="34" charset="0"/>
                          <a:cs typeface="Arial" panose="020B0604020202020204" pitchFamily="34" charset="0"/>
                        </a:rPr>
                        <a:t>Email: </a:t>
                      </a:r>
                      <a:r>
                        <a:rPr lang="en-GB" sz="900" dirty="0">
                          <a:solidFill>
                            <a:schemeClr val="tx1"/>
                          </a:solidFill>
                          <a:latin typeface="Arial" panose="020B0604020202020204" pitchFamily="34" charset="0"/>
                          <a:cs typeface="Arial" panose="020B0604020202020204" pitchFamily="34" charset="0"/>
                          <a:hlinkClick r:id="rId4"/>
                        </a:rPr>
                        <a:t>info@sensoriel.co.uk</a:t>
                      </a:r>
                      <a:endParaRPr lang="en-GB" sz="900" dirty="0">
                        <a:solidFill>
                          <a:schemeClr val="tx1"/>
                        </a:solidFill>
                        <a:latin typeface="Arial" panose="020B0604020202020204" pitchFamily="34" charset="0"/>
                        <a:cs typeface="Arial" panose="020B0604020202020204" pitchFamily="34" charset="0"/>
                      </a:endParaRPr>
                    </a:p>
                    <a:p>
                      <a:r>
                        <a:rPr lang="en-GB" sz="900" b="0" i="0" dirty="0">
                          <a:solidFill>
                            <a:schemeClr val="tx1"/>
                          </a:solidFill>
                          <a:latin typeface="Arial" panose="020B0604020202020204" pitchFamily="34" charset="0"/>
                          <a:cs typeface="Arial" panose="020B0604020202020204" pitchFamily="34" charset="0"/>
                          <a:hlinkClick r:id="rId5"/>
                        </a:rPr>
                        <a:t>https://www.communitybook.org/organisation/389</a:t>
                      </a:r>
                      <a:r>
                        <a:rPr lang="en-GB" sz="900" b="0" i="0" dirty="0">
                          <a:solidFill>
                            <a:schemeClr val="tx1"/>
                          </a:solidFill>
                          <a:latin typeface="Arial" panose="020B0604020202020204" pitchFamily="34" charset="0"/>
                          <a:cs typeface="Arial" panose="020B0604020202020204" pitchFamily="34" charset="0"/>
                        </a:rPr>
                        <a:t> </a:t>
                      </a:r>
                    </a:p>
                  </a:txBody>
                  <a:tcPr/>
                </a:tc>
                <a:tc>
                  <a:txBody>
                    <a:bodyPr/>
                    <a:lstStyle/>
                    <a:p>
                      <a:r>
                        <a:rPr lang="en-GB" sz="900" dirty="0">
                          <a:solidFill>
                            <a:schemeClr val="tx1"/>
                          </a:solidFill>
                          <a:latin typeface="Arial" panose="020B0604020202020204" pitchFamily="34" charset="0"/>
                          <a:cs typeface="Arial" panose="020B0604020202020204" pitchFamily="34" charset="0"/>
                        </a:rPr>
                        <a:t>Ashland House</a:t>
                      </a:r>
                    </a:p>
                    <a:p>
                      <a:r>
                        <a:rPr lang="en-GB" sz="900" dirty="0">
                          <a:solidFill>
                            <a:schemeClr val="tx1"/>
                          </a:solidFill>
                          <a:latin typeface="Arial" panose="020B0604020202020204" pitchFamily="34" charset="0"/>
                          <a:cs typeface="Arial" panose="020B0604020202020204" pitchFamily="34" charset="0"/>
                        </a:rPr>
                        <a:t>Manchester Road</a:t>
                      </a:r>
                    </a:p>
                  </a:txBody>
                  <a:tcPr/>
                </a:tc>
                <a:extLst>
                  <a:ext uri="{0D108BD9-81ED-4DB2-BD59-A6C34878D82A}">
                    <a16:rowId xmlns:a16="http://schemas.microsoft.com/office/drawing/2014/main" val="10001"/>
                  </a:ext>
                </a:extLst>
              </a:tr>
              <a:tr h="649803">
                <a:tc>
                  <a:txBody>
                    <a:bodyPr/>
                    <a:lstStyle/>
                    <a:p>
                      <a:r>
                        <a:rPr lang="en-GB" sz="900" b="0" dirty="0">
                          <a:solidFill>
                            <a:schemeClr val="tx1"/>
                          </a:solidFill>
                          <a:latin typeface="Arial" panose="020B0604020202020204" pitchFamily="34" charset="0"/>
                          <a:cs typeface="Arial" panose="020B0604020202020204" pitchFamily="34" charset="0"/>
                        </a:rPr>
                        <a:t>Survivors Of Bereavement by Suicide (SOBS)</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Emotional support, help and information</a:t>
                      </a:r>
                      <a:r>
                        <a:rPr lang="en-GB" sz="900" b="0" baseline="0" dirty="0">
                          <a:solidFill>
                            <a:schemeClr val="tx1"/>
                          </a:solidFill>
                          <a:latin typeface="Arial" panose="020B0604020202020204" pitchFamily="34" charset="0"/>
                          <a:cs typeface="Arial" panose="020B0604020202020204" pitchFamily="34" charset="0"/>
                        </a:rPr>
                        <a:t> in </a:t>
                      </a:r>
                      <a:r>
                        <a:rPr lang="en-GB" sz="900" b="0" dirty="0">
                          <a:solidFill>
                            <a:schemeClr val="tx1"/>
                          </a:solidFill>
                          <a:latin typeface="Arial" panose="020B0604020202020204" pitchFamily="34" charset="0"/>
                          <a:cs typeface="Arial" panose="020B0604020202020204" pitchFamily="34" charset="0"/>
                        </a:rPr>
                        <a:t>a number of ways</a:t>
                      </a:r>
                      <a:r>
                        <a:rPr lang="en-GB" sz="900" b="0" baseline="0" dirty="0">
                          <a:solidFill>
                            <a:schemeClr val="tx1"/>
                          </a:solidFill>
                          <a:latin typeface="Arial" panose="020B0604020202020204" pitchFamily="34" charset="0"/>
                          <a:cs typeface="Arial" panose="020B0604020202020204" pitchFamily="34" charset="0"/>
                        </a:rPr>
                        <a:t> including s</a:t>
                      </a:r>
                      <a:r>
                        <a:rPr lang="en-GB" sz="900" b="0" dirty="0">
                          <a:solidFill>
                            <a:schemeClr val="tx1"/>
                          </a:solidFill>
                          <a:latin typeface="Arial" panose="020B0604020202020204" pitchFamily="34" charset="0"/>
                          <a:cs typeface="Arial" panose="020B0604020202020204" pitchFamily="34" charset="0"/>
                        </a:rPr>
                        <a:t>upport group meetings</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fr-FR" sz="900" b="0" dirty="0">
                          <a:solidFill>
                            <a:schemeClr val="tx1"/>
                          </a:solidFill>
                          <a:latin typeface="Arial" panose="020B0604020202020204" pitchFamily="34" charset="0"/>
                          <a:cs typeface="Arial" panose="020B0604020202020204" pitchFamily="34" charset="0"/>
                        </a:rPr>
                        <a:t>Email: </a:t>
                      </a:r>
                      <a:r>
                        <a:rPr lang="fr-FR" sz="900" b="0" dirty="0">
                          <a:solidFill>
                            <a:schemeClr val="tx1"/>
                          </a:solidFill>
                          <a:latin typeface="Arial" panose="020B0604020202020204" pitchFamily="34" charset="0"/>
                          <a:cs typeface="Arial" panose="020B0604020202020204" pitchFamily="34" charset="0"/>
                          <a:hlinkClick r:id="rId6"/>
                        </a:rPr>
                        <a:t>janet_taylor7@sky.com</a:t>
                      </a:r>
                      <a:r>
                        <a:rPr lang="fr-FR" sz="900" b="0" dirty="0">
                          <a:solidFill>
                            <a:schemeClr val="tx1"/>
                          </a:solidFill>
                          <a:latin typeface="Arial" panose="020B0604020202020204" pitchFamily="34" charset="0"/>
                          <a:cs typeface="Arial" panose="020B0604020202020204" pitchFamily="34" charset="0"/>
                        </a:rPr>
                        <a:t> </a:t>
                      </a:r>
                    </a:p>
                    <a:p>
                      <a:r>
                        <a:rPr lang="fr-FR" sz="900" b="0" dirty="0">
                          <a:solidFill>
                            <a:schemeClr val="tx1"/>
                          </a:solidFill>
                          <a:latin typeface="Arial" panose="020B0604020202020204" pitchFamily="34" charset="0"/>
                          <a:cs typeface="Arial" panose="020B0604020202020204" pitchFamily="34" charset="0"/>
                        </a:rPr>
                        <a:t>Phone: 07500 585459</a:t>
                      </a:r>
                    </a:p>
                    <a:p>
                      <a:r>
                        <a:rPr lang="fr-FR" sz="900" b="0" i="0" dirty="0">
                          <a:solidFill>
                            <a:schemeClr val="tx1"/>
                          </a:solidFill>
                          <a:latin typeface="Arial" panose="020B0604020202020204" pitchFamily="34" charset="0"/>
                          <a:cs typeface="Arial" panose="020B0604020202020204" pitchFamily="34" charset="0"/>
                          <a:hlinkClick r:id="rId7"/>
                        </a:rPr>
                        <a:t>https://www.communitybook.org/organisation/530</a:t>
                      </a:r>
                      <a:r>
                        <a:rPr lang="fr-FR" sz="900" b="0" i="0" dirty="0">
                          <a:solidFill>
                            <a:schemeClr val="tx1"/>
                          </a:solidFill>
                          <a:latin typeface="Arial" panose="020B0604020202020204" pitchFamily="34" charset="0"/>
                          <a:cs typeface="Arial" panose="020B0604020202020204" pitchFamily="34" charset="0"/>
                        </a:rPr>
                        <a:t>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331 Warwick Street</a:t>
                      </a:r>
                    </a:p>
                    <a:p>
                      <a:r>
                        <a:rPr lang="en-GB" sz="900" b="0" dirty="0">
                          <a:solidFill>
                            <a:schemeClr val="tx1"/>
                          </a:solidFill>
                          <a:latin typeface="Arial" panose="020B0604020202020204" pitchFamily="34" charset="0"/>
                          <a:cs typeface="Arial" panose="020B0604020202020204" pitchFamily="34" charset="0"/>
                        </a:rPr>
                        <a:t>Leigh</a:t>
                      </a:r>
                    </a:p>
                    <a:p>
                      <a:r>
                        <a:rPr lang="en-GB" sz="900" b="0" dirty="0">
                          <a:solidFill>
                            <a:schemeClr val="tx1"/>
                          </a:solidFill>
                          <a:latin typeface="Arial" panose="020B0604020202020204" pitchFamily="34" charset="0"/>
                          <a:cs typeface="Arial" panose="020B0604020202020204" pitchFamily="34" charset="0"/>
                        </a:rPr>
                        <a:t>WN7 2NH</a:t>
                      </a:r>
                    </a:p>
                    <a:p>
                      <a:endParaRPr lang="en-GB" sz="900" b="0" i="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5926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i="0" dirty="0">
                          <a:solidFill>
                            <a:schemeClr val="tx1"/>
                          </a:solidFill>
                          <a:latin typeface="Arial" panose="020B0604020202020204" pitchFamily="34" charset="0"/>
                          <a:cs typeface="Arial" panose="020B0604020202020204" pitchFamily="34" charset="0"/>
                        </a:rPr>
                        <a:t>Papyrus </a:t>
                      </a:r>
                    </a:p>
                  </a:txBody>
                  <a:tcPr/>
                </a:tc>
                <a:tc>
                  <a:txBody>
                    <a:bodyPr/>
                    <a:lstStyle/>
                    <a:p>
                      <a:r>
                        <a:rPr lang="en-GB" sz="900" b="0" dirty="0">
                          <a:solidFill>
                            <a:schemeClr val="tx1"/>
                          </a:solidFill>
                          <a:effectLst/>
                          <a:latin typeface="Arial" panose="020B0604020202020204" pitchFamily="34" charset="0"/>
                          <a:cs typeface="Arial" panose="020B0604020202020204" pitchFamily="34" charset="0"/>
                        </a:rPr>
                        <a:t>PAPYRUS is the national charity dedicated to the prevention of young suicide.</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900" b="0" i="0" dirty="0">
                          <a:solidFill>
                            <a:schemeClr val="tx1"/>
                          </a:solidFill>
                          <a:effectLst/>
                          <a:latin typeface="Arial" panose="020B0604020202020204" pitchFamily="34" charset="0"/>
                          <a:ea typeface="Calibri"/>
                          <a:cs typeface="Arial" panose="020B0604020202020204" pitchFamily="34" charset="0"/>
                        </a:rPr>
                        <a:t>Webpage:</a:t>
                      </a:r>
                      <a:r>
                        <a:rPr lang="en-GB" sz="900" b="0" i="0" baseline="0" dirty="0">
                          <a:solidFill>
                            <a:schemeClr val="tx1"/>
                          </a:solidFill>
                          <a:effectLst/>
                          <a:latin typeface="Arial" panose="020B0604020202020204" pitchFamily="34" charset="0"/>
                          <a:ea typeface="Calibri"/>
                          <a:cs typeface="Arial" panose="020B0604020202020204" pitchFamily="34" charset="0"/>
                        </a:rPr>
                        <a:t> </a:t>
                      </a:r>
                      <a:r>
                        <a:rPr lang="en-GB" sz="900" b="0" i="0" baseline="0" dirty="0">
                          <a:solidFill>
                            <a:schemeClr val="tx1"/>
                          </a:solidFill>
                          <a:effectLst/>
                          <a:latin typeface="Arial" panose="020B0604020202020204" pitchFamily="34" charset="0"/>
                          <a:ea typeface="Calibri"/>
                          <a:cs typeface="Arial" panose="020B0604020202020204" pitchFamily="34" charset="0"/>
                          <a:hlinkClick r:id="rId8"/>
                        </a:rPr>
                        <a:t>https://papyrus-uk.org/</a:t>
                      </a:r>
                      <a:r>
                        <a:rPr lang="en-GB" sz="900" b="0" i="0" baseline="0" dirty="0">
                          <a:solidFill>
                            <a:schemeClr val="tx1"/>
                          </a:solidFill>
                          <a:effectLst/>
                          <a:latin typeface="Arial" panose="020B0604020202020204" pitchFamily="34" charset="0"/>
                          <a:ea typeface="Calibri"/>
                          <a:cs typeface="Arial" panose="020B0604020202020204" pitchFamily="34" charset="0"/>
                        </a:rPr>
                        <a:t> </a:t>
                      </a:r>
                    </a:p>
                    <a:p>
                      <a:pPr>
                        <a:lnSpc>
                          <a:spcPct val="115000"/>
                        </a:lnSpc>
                        <a:spcAft>
                          <a:spcPts val="0"/>
                        </a:spcAft>
                      </a:pPr>
                      <a:r>
                        <a:rPr lang="en-GB" sz="900" b="1" dirty="0">
                          <a:solidFill>
                            <a:schemeClr val="tx1"/>
                          </a:solidFill>
                          <a:effectLst/>
                          <a:latin typeface="Arial" panose="020B0604020202020204" pitchFamily="34" charset="0"/>
                          <a:cs typeface="Arial" panose="020B0604020202020204" pitchFamily="34" charset="0"/>
                        </a:rPr>
                        <a:t>E</a:t>
                      </a:r>
                      <a:r>
                        <a:rPr lang="en-GB" sz="900" b="0" dirty="0">
                          <a:solidFill>
                            <a:schemeClr val="tx1"/>
                          </a:solidFill>
                          <a:effectLst/>
                          <a:latin typeface="Arial" panose="020B0604020202020204" pitchFamily="34" charset="0"/>
                          <a:cs typeface="Arial" panose="020B0604020202020204" pitchFamily="34" charset="0"/>
                        </a:rPr>
                        <a:t>mail</a:t>
                      </a:r>
                      <a:r>
                        <a:rPr lang="en-GB" sz="900" b="1" dirty="0">
                          <a:solidFill>
                            <a:schemeClr val="tx1"/>
                          </a:solidFill>
                          <a:effectLst/>
                          <a:latin typeface="Arial" panose="020B0604020202020204" pitchFamily="34" charset="0"/>
                          <a:cs typeface="Arial" panose="020B0604020202020204" pitchFamily="34" charset="0"/>
                        </a:rPr>
                        <a:t>:</a:t>
                      </a:r>
                      <a:r>
                        <a:rPr lang="en-GB" sz="900" dirty="0">
                          <a:solidFill>
                            <a:schemeClr val="tx1"/>
                          </a:solidFill>
                          <a:effectLst/>
                          <a:latin typeface="Arial" panose="020B0604020202020204" pitchFamily="34" charset="0"/>
                          <a:cs typeface="Arial" panose="020B0604020202020204" pitchFamily="34" charset="0"/>
                        </a:rPr>
                        <a:t> </a:t>
                      </a:r>
                      <a:r>
                        <a:rPr lang="en-GB" sz="900" dirty="0">
                          <a:solidFill>
                            <a:schemeClr val="tx1"/>
                          </a:solidFill>
                          <a:effectLst/>
                          <a:latin typeface="Arial" panose="020B0604020202020204" pitchFamily="34" charset="0"/>
                          <a:cs typeface="Arial" panose="020B0604020202020204" pitchFamily="34" charset="0"/>
                          <a:hlinkClick r:id="rId9"/>
                        </a:rPr>
                        <a:t>admin@papyrus-uk.org</a:t>
                      </a:r>
                      <a:r>
                        <a:rPr lang="en-GB" sz="900" dirty="0">
                          <a:solidFill>
                            <a:schemeClr val="tx1"/>
                          </a:solidFill>
                          <a:effectLst/>
                          <a:latin typeface="Arial" panose="020B0604020202020204" pitchFamily="34" charset="0"/>
                          <a:cs typeface="Arial" panose="020B0604020202020204" pitchFamily="34" charset="0"/>
                        </a:rPr>
                        <a:t>  </a:t>
                      </a:r>
                    </a:p>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Phone: </a:t>
                      </a:r>
                      <a:r>
                        <a:rPr lang="en-GB" sz="900" dirty="0">
                          <a:solidFill>
                            <a:schemeClr val="tx1"/>
                          </a:solidFill>
                          <a:effectLst/>
                          <a:latin typeface="Arial" panose="020B0604020202020204" pitchFamily="34" charset="0"/>
                          <a:cs typeface="Arial" panose="020B0604020202020204" pitchFamily="34" charset="0"/>
                          <a:hlinkClick r:id="rId10"/>
                        </a:rPr>
                        <a:t>01925 572 444</a:t>
                      </a:r>
                      <a:r>
                        <a:rPr lang="en-GB" sz="900" dirty="0">
                          <a:solidFill>
                            <a:schemeClr val="tx1"/>
                          </a:solidFill>
                          <a:effectLst/>
                          <a:latin typeface="Arial" panose="020B0604020202020204" pitchFamily="34" charset="0"/>
                          <a:cs typeface="Arial" panose="020B0604020202020204" pitchFamily="34" charset="0"/>
                        </a:rPr>
                        <a:t> </a:t>
                      </a:r>
                      <a:endParaRPr lang="en-GB" sz="900" b="0" i="0" dirty="0">
                        <a:solidFill>
                          <a:schemeClr val="tx1"/>
                        </a:solidFill>
                        <a:effectLst/>
                        <a:latin typeface="Arial" panose="020B0604020202020204" pitchFamily="34" charset="0"/>
                        <a:ea typeface="Calibri"/>
                        <a:cs typeface="Arial" panose="020B0604020202020204" pitchFamily="34" charset="0"/>
                      </a:endParaRPr>
                    </a:p>
                  </a:txBody>
                  <a:tcPr/>
                </a:tc>
                <a:tc>
                  <a:txBody>
                    <a:bodyPr/>
                    <a:lstStyle/>
                    <a:p>
                      <a:r>
                        <a:rPr lang="en-GB" sz="900" b="0" i="0" dirty="0">
                          <a:solidFill>
                            <a:schemeClr val="tx1"/>
                          </a:solidFill>
                          <a:latin typeface="Arial" panose="020B0604020202020204" pitchFamily="34" charset="0"/>
                          <a:cs typeface="Arial" panose="020B0604020202020204" pitchFamily="34" charset="0"/>
                        </a:rPr>
                        <a:t>Head Office is in Warrington </a:t>
                      </a:r>
                    </a:p>
                    <a:p>
                      <a:r>
                        <a:rPr lang="nn-NO" sz="900" dirty="0">
                          <a:solidFill>
                            <a:schemeClr val="tx1"/>
                          </a:solidFill>
                          <a:effectLst/>
                          <a:latin typeface="Arial" panose="020B0604020202020204" pitchFamily="34" charset="0"/>
                          <a:cs typeface="Arial" panose="020B0604020202020204" pitchFamily="34" charset="0"/>
                        </a:rPr>
                        <a:t>(Mon - Fri, 9:00am to 5:00pm)</a:t>
                      </a:r>
                      <a:endParaRPr lang="en-GB" sz="900" b="0" i="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595983">
                <a:tc>
                  <a:txBody>
                    <a:bodyPr/>
                    <a:lstStyle/>
                    <a:p>
                      <a:r>
                        <a:rPr lang="en-GB" sz="900" b="0" i="0" dirty="0">
                          <a:solidFill>
                            <a:schemeClr val="tx1"/>
                          </a:solidFill>
                          <a:latin typeface="Arial" panose="020B0604020202020204" pitchFamily="34" charset="0"/>
                          <a:cs typeface="Arial" panose="020B0604020202020204" pitchFamily="34" charset="0"/>
                        </a:rPr>
                        <a:t>Winston’s Wish </a:t>
                      </a: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Provide help in individual, and group settings, as well as through a Helpline and online tools.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i="0" dirty="0">
                          <a:solidFill>
                            <a:schemeClr val="tx1"/>
                          </a:solidFill>
                          <a:latin typeface="Arial" panose="020B0604020202020204" pitchFamily="34" charset="0"/>
                          <a:cs typeface="Arial" panose="020B0604020202020204" pitchFamily="34" charset="0"/>
                        </a:rPr>
                        <a:t>Web </a:t>
                      </a:r>
                      <a:r>
                        <a:rPr lang="en-GB" sz="900" b="0" i="0" dirty="0">
                          <a:solidFill>
                            <a:schemeClr val="tx1"/>
                          </a:solidFill>
                          <a:latin typeface="Arial" panose="020B0604020202020204" pitchFamily="34" charset="0"/>
                          <a:cs typeface="Arial" panose="020B0604020202020204" pitchFamily="34" charset="0"/>
                          <a:hlinkClick r:id="rId11"/>
                        </a:rPr>
                        <a:t>https://www.winstonswish.org/</a:t>
                      </a:r>
                      <a:r>
                        <a:rPr lang="en-GB" sz="900" b="0" i="0" dirty="0">
                          <a:solidFill>
                            <a:schemeClr val="tx1"/>
                          </a:solidFill>
                          <a:latin typeface="Arial" panose="020B0604020202020204" pitchFamily="34" charset="0"/>
                          <a:cs typeface="Arial" panose="020B0604020202020204" pitchFamily="34"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b="0" i="0" dirty="0">
                          <a:solidFill>
                            <a:schemeClr val="tx1"/>
                          </a:solidFill>
                          <a:latin typeface="Arial" panose="020B0604020202020204" pitchFamily="34" charset="0"/>
                          <a:cs typeface="Arial" panose="020B0604020202020204" pitchFamily="34" charset="0"/>
                        </a:rPr>
                        <a:t>Email:</a:t>
                      </a:r>
                      <a:r>
                        <a:rPr lang="en-GB" sz="900" b="0" i="0" baseline="0" dirty="0">
                          <a:solidFill>
                            <a:schemeClr val="tx1"/>
                          </a:solidFill>
                          <a:latin typeface="Arial" panose="020B0604020202020204" pitchFamily="34" charset="0"/>
                          <a:cs typeface="Arial" panose="020B0604020202020204" pitchFamily="34" charset="0"/>
                        </a:rPr>
                        <a:t> </a:t>
                      </a:r>
                      <a:r>
                        <a:rPr lang="en-GB" sz="900" kern="1200" dirty="0">
                          <a:solidFill>
                            <a:schemeClr val="tx1"/>
                          </a:solidFill>
                          <a:effectLst/>
                          <a:latin typeface="Arial" panose="020B0604020202020204" pitchFamily="34" charset="0"/>
                          <a:ea typeface="+mn-ea"/>
                          <a:cs typeface="Arial" panose="020B0604020202020204" pitchFamily="34" charset="0"/>
                          <a:hlinkClick r:id="rId12"/>
                        </a:rPr>
                        <a:t>info@winstonswish.org</a:t>
                      </a:r>
                      <a:r>
                        <a:rPr lang="en-GB" sz="900" kern="1200" dirty="0">
                          <a:solidFill>
                            <a:schemeClr val="tx1"/>
                          </a:solidFill>
                          <a:effectLst/>
                          <a:latin typeface="Arial" panose="020B0604020202020204" pitchFamily="34" charset="0"/>
                          <a:ea typeface="+mn-ea"/>
                          <a:cs typeface="Arial" panose="020B0604020202020204" pitchFamily="34"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b="0" i="0" kern="1200" dirty="0">
                          <a:solidFill>
                            <a:schemeClr val="tx1"/>
                          </a:solidFill>
                          <a:effectLst/>
                          <a:latin typeface="Arial" panose="020B0604020202020204" pitchFamily="34" charset="0"/>
                          <a:ea typeface="+mn-ea"/>
                          <a:cs typeface="Arial" panose="020B0604020202020204" pitchFamily="34" charset="0"/>
                        </a:rPr>
                        <a:t>Phone:</a:t>
                      </a:r>
                      <a:r>
                        <a:rPr lang="en-GB" sz="900" b="0" i="0" kern="1200" baseline="0" dirty="0">
                          <a:solidFill>
                            <a:schemeClr val="tx1"/>
                          </a:solidFill>
                          <a:effectLst/>
                          <a:latin typeface="Arial" panose="020B0604020202020204" pitchFamily="34" charset="0"/>
                          <a:ea typeface="+mn-ea"/>
                          <a:cs typeface="Arial" panose="020B0604020202020204" pitchFamily="34" charset="0"/>
                        </a:rPr>
                        <a:t> </a:t>
                      </a:r>
                      <a:r>
                        <a:rPr lang="en-GB" sz="900" kern="1200" dirty="0">
                          <a:solidFill>
                            <a:schemeClr val="tx1"/>
                          </a:solidFill>
                          <a:effectLst/>
                          <a:latin typeface="Arial" panose="020B0604020202020204" pitchFamily="34" charset="0"/>
                          <a:ea typeface="+mn-ea"/>
                          <a:cs typeface="Arial" panose="020B0604020202020204" pitchFamily="34" charset="0"/>
                        </a:rPr>
                        <a:t>01242 515 157</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At present they do not have an office base for the NW team.</a:t>
                      </a:r>
                      <a:endParaRPr lang="en-GB" sz="900" b="0" i="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1085885">
                <a:tc>
                  <a:txBody>
                    <a:bodyPr/>
                    <a:lstStyle/>
                    <a:p>
                      <a:r>
                        <a:rPr lang="en-GB" sz="900" b="0" i="0" dirty="0">
                          <a:solidFill>
                            <a:schemeClr val="tx1"/>
                          </a:solidFill>
                          <a:latin typeface="Arial" panose="020B0604020202020204" pitchFamily="34" charset="0"/>
                          <a:cs typeface="Arial" panose="020B0604020202020204" pitchFamily="34" charset="0"/>
                        </a:rPr>
                        <a:t>Wigan Family</a:t>
                      </a:r>
                      <a:r>
                        <a:rPr lang="en-GB" sz="900" b="0" i="0" baseline="0" dirty="0">
                          <a:solidFill>
                            <a:schemeClr val="tx1"/>
                          </a:solidFill>
                          <a:latin typeface="Arial" panose="020B0604020202020204" pitchFamily="34" charset="0"/>
                          <a:cs typeface="Arial" panose="020B0604020202020204" pitchFamily="34" charset="0"/>
                        </a:rPr>
                        <a:t> Welfare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Wigan Family Welfare is a registered charity that </a:t>
                      </a:r>
                      <a:r>
                        <a:rPr lang="en-GB" sz="900" kern="1200" dirty="0" err="1">
                          <a:solidFill>
                            <a:schemeClr val="tx1"/>
                          </a:solidFill>
                          <a:effectLst/>
                          <a:latin typeface="Arial" panose="020B0604020202020204" pitchFamily="34" charset="0"/>
                          <a:ea typeface="+mn-ea"/>
                          <a:cs typeface="Arial" panose="020B0604020202020204" pitchFamily="34" charset="0"/>
                        </a:rPr>
                        <a:t>providescounselling</a:t>
                      </a:r>
                      <a:r>
                        <a:rPr lang="en-GB" sz="900" kern="1200" dirty="0">
                          <a:solidFill>
                            <a:schemeClr val="tx1"/>
                          </a:solidFill>
                          <a:effectLst/>
                          <a:latin typeface="Arial" panose="020B0604020202020204" pitchFamily="34" charset="0"/>
                          <a:ea typeface="+mn-ea"/>
                          <a:cs typeface="Arial" panose="020B0604020202020204" pitchFamily="34" charset="0"/>
                        </a:rPr>
                        <a:t>/advocacy service to the people of Wigan and Leigh Borough.  We take referrals from people regardless of ethnicity, sexuality, disability or religion/non-religion</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i="0" dirty="0">
                          <a:solidFill>
                            <a:schemeClr val="tx1"/>
                          </a:solidFill>
                          <a:effectLst/>
                          <a:latin typeface="Arial" panose="020B0604020202020204" pitchFamily="34" charset="0"/>
                          <a:ea typeface="Calibri"/>
                          <a:cs typeface="Arial" panose="020B0604020202020204" pitchFamily="34" charset="0"/>
                        </a:rPr>
                        <a:t>Web:</a:t>
                      </a:r>
                      <a:r>
                        <a:rPr lang="en-GB" sz="900" b="0" i="0" baseline="0" dirty="0">
                          <a:solidFill>
                            <a:schemeClr val="tx1"/>
                          </a:solidFill>
                          <a:effectLst/>
                          <a:latin typeface="Arial" panose="020B0604020202020204" pitchFamily="34" charset="0"/>
                          <a:ea typeface="Calibri"/>
                          <a:cs typeface="Arial" panose="020B0604020202020204" pitchFamily="34" charset="0"/>
                        </a:rPr>
                        <a:t> </a:t>
                      </a:r>
                      <a:r>
                        <a:rPr lang="en-GB" sz="900" b="0" i="0" baseline="0" dirty="0">
                          <a:solidFill>
                            <a:srgbClr val="FF0000"/>
                          </a:solidFill>
                          <a:effectLst/>
                          <a:latin typeface="Arial" panose="020B0604020202020204" pitchFamily="34" charset="0"/>
                          <a:ea typeface="Calibri"/>
                          <a:cs typeface="Arial" panose="020B0604020202020204" pitchFamily="34" charset="0"/>
                          <a:hlinkClick r:id="rId13"/>
                        </a:rPr>
                        <a:t>https://wiganfamilywelfare.co.uk/</a:t>
                      </a:r>
                      <a:r>
                        <a:rPr lang="en-GB" sz="900" b="0" i="0" baseline="0" dirty="0">
                          <a:solidFill>
                            <a:srgbClr val="FF0000"/>
                          </a:solidFill>
                          <a:effectLst/>
                          <a:latin typeface="Arial" panose="020B0604020202020204" pitchFamily="34" charset="0"/>
                          <a:ea typeface="Calibri"/>
                          <a:cs typeface="Arial" panose="020B0604020202020204" pitchFamily="34" charset="0"/>
                        </a:rPr>
                        <a:t>  </a:t>
                      </a:r>
                      <a:r>
                        <a:rPr lang="en-GB" sz="900" b="0" i="0" baseline="0" dirty="0">
                          <a:solidFill>
                            <a:schemeClr val="tx1"/>
                          </a:solidFill>
                          <a:effectLst/>
                          <a:latin typeface="Arial" panose="020B0604020202020204" pitchFamily="34" charset="0"/>
                          <a:ea typeface="Calibri"/>
                          <a:cs typeface="Arial" panose="020B0604020202020204" pitchFamily="34" charset="0"/>
                        </a:rPr>
                        <a:t>Telephone:</a:t>
                      </a:r>
                      <a:endParaRPr lang="en-GB" sz="900" kern="1200" dirty="0">
                        <a:solidFill>
                          <a:schemeClr val="tx1"/>
                        </a:solidFill>
                        <a:effectLst/>
                        <a:latin typeface="Arial" panose="020B0604020202020204" pitchFamily="34" charset="0"/>
                        <a:ea typeface="+mn-ea"/>
                        <a:cs typeface="Arial" panose="020B0604020202020204" pitchFamily="34" charset="0"/>
                        <a:hlinkClick r:id="rId14"/>
                      </a:endParaRPr>
                    </a:p>
                    <a:p>
                      <a:r>
                        <a:rPr lang="en-GB" sz="900" kern="1200" dirty="0">
                          <a:solidFill>
                            <a:srgbClr val="FF0000"/>
                          </a:solidFill>
                          <a:effectLst/>
                          <a:latin typeface="Arial" panose="020B0604020202020204" pitchFamily="34" charset="0"/>
                          <a:ea typeface="+mn-ea"/>
                          <a:cs typeface="Arial" panose="020B0604020202020204" pitchFamily="34" charset="0"/>
                          <a:hlinkClick r:id="rId14"/>
                        </a:rPr>
                        <a:t>01942 867 888</a:t>
                      </a:r>
                      <a:r>
                        <a:rPr lang="en-GB" sz="900" kern="1200" dirty="0">
                          <a:solidFill>
                            <a:srgbClr val="FF0000"/>
                          </a:solidFill>
                          <a:effectLst/>
                          <a:latin typeface="Arial" panose="020B0604020202020204" pitchFamily="34" charset="0"/>
                          <a:ea typeface="+mn-ea"/>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i="0" dirty="0">
                          <a:solidFill>
                            <a:schemeClr val="tx1"/>
                          </a:solidFill>
                          <a:effectLst/>
                          <a:latin typeface="Arial" panose="020B0604020202020204" pitchFamily="34" charset="0"/>
                          <a:ea typeface="Calibri"/>
                          <a:cs typeface="Arial" panose="020B0604020202020204" pitchFamily="34" charset="0"/>
                        </a:rPr>
                        <a:t>Email : </a:t>
                      </a:r>
                    </a:p>
                    <a:p>
                      <a:r>
                        <a:rPr lang="en-GB" sz="900" kern="1200" dirty="0">
                          <a:solidFill>
                            <a:srgbClr val="FF0000"/>
                          </a:solidFill>
                          <a:effectLst/>
                          <a:latin typeface="Arial" panose="020B0604020202020204" pitchFamily="34" charset="0"/>
                          <a:ea typeface="+mn-ea"/>
                          <a:cs typeface="Arial" panose="020B0604020202020204" pitchFamily="34" charset="0"/>
                          <a:hlinkClick r:id="rId15"/>
                        </a:rPr>
                        <a:t>leanonme@wiganfamilywelfare.co.uk</a:t>
                      </a:r>
                      <a:r>
                        <a:rPr lang="en-GB" sz="900" kern="1200" dirty="0">
                          <a:solidFill>
                            <a:srgbClr val="FF0000"/>
                          </a:solidFill>
                          <a:effectLst/>
                          <a:latin typeface="Arial" panose="020B0604020202020204" pitchFamily="34" charset="0"/>
                          <a:ea typeface="+mn-ea"/>
                          <a:cs typeface="Arial" panose="020B0604020202020204" pitchFamily="34" charset="0"/>
                        </a:rPr>
                        <a:t> </a:t>
                      </a: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St Catharine's House, Catherine Terrace Scholes, Wigan, WN1 3JW</a:t>
                      </a:r>
                      <a:r>
                        <a:rPr lang="en-GB" sz="900" kern="1200" baseline="0" dirty="0">
                          <a:solidFill>
                            <a:schemeClr val="tx1"/>
                          </a:solidFill>
                          <a:effectLst/>
                          <a:latin typeface="Arial" panose="020B0604020202020204" pitchFamily="34" charset="0"/>
                          <a:ea typeface="+mn-ea"/>
                          <a:cs typeface="Arial" panose="020B0604020202020204" pitchFamily="34" charset="0"/>
                        </a:rPr>
                        <a:t> &amp; </a:t>
                      </a:r>
                      <a:r>
                        <a:rPr lang="en-GB" sz="900" kern="1200" dirty="0">
                          <a:solidFill>
                            <a:schemeClr val="tx1"/>
                          </a:solidFill>
                          <a:effectLst/>
                          <a:latin typeface="Arial" panose="020B0604020202020204" pitchFamily="34" charset="0"/>
                          <a:ea typeface="+mn-ea"/>
                          <a:cs typeface="Arial" panose="020B0604020202020204" pitchFamily="34" charset="0"/>
                        </a:rPr>
                        <a:t>Warrington Road, Lower </a:t>
                      </a:r>
                      <a:r>
                        <a:rPr lang="en-GB" sz="900" kern="1200" dirty="0" err="1">
                          <a:solidFill>
                            <a:schemeClr val="tx1"/>
                          </a:solidFill>
                          <a:effectLst/>
                          <a:latin typeface="Arial" panose="020B0604020202020204" pitchFamily="34" charset="0"/>
                          <a:ea typeface="+mn-ea"/>
                          <a:cs typeface="Arial" panose="020B0604020202020204" pitchFamily="34" charset="0"/>
                        </a:rPr>
                        <a:t>Ince</a:t>
                      </a:r>
                      <a:r>
                        <a:rPr lang="en-GB" sz="900" kern="1200" dirty="0">
                          <a:solidFill>
                            <a:schemeClr val="tx1"/>
                          </a:solidFill>
                          <a:effectLst/>
                          <a:latin typeface="Arial" panose="020B0604020202020204" pitchFamily="34" charset="0"/>
                          <a:ea typeface="+mn-ea"/>
                          <a:cs typeface="Arial" panose="020B0604020202020204" pitchFamily="34" charset="0"/>
                        </a:rPr>
                        <a:t>, Wigan, WN3 4TB</a:t>
                      </a:r>
                      <a:endParaRPr lang="en-GB" sz="900" b="0" i="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716498">
                <a:tc>
                  <a:txBody>
                    <a:bodyPr/>
                    <a:lstStyle/>
                    <a:p>
                      <a:r>
                        <a:rPr lang="en-GB" sz="900" b="0" i="0" dirty="0">
                          <a:solidFill>
                            <a:schemeClr val="tx1"/>
                          </a:solidFill>
                          <a:latin typeface="Arial" panose="020B0604020202020204" pitchFamily="34" charset="0"/>
                          <a:cs typeface="Arial" panose="020B0604020202020204" pitchFamily="34" charset="0"/>
                        </a:rPr>
                        <a:t>Good Deeds Trust </a:t>
                      </a:r>
                    </a:p>
                  </a:txBody>
                  <a:tcPr/>
                </a:tc>
                <a:tc>
                  <a:txBody>
                    <a:bodyPr/>
                    <a:lstStyle/>
                    <a:p>
                      <a:r>
                        <a:rPr lang="en-GB" sz="900" dirty="0">
                          <a:solidFill>
                            <a:schemeClr val="tx1"/>
                          </a:solidFill>
                          <a:latin typeface="Arial" panose="020B0604020202020204" pitchFamily="34" charset="0"/>
                          <a:cs typeface="Arial" panose="020B0604020202020204" pitchFamily="34" charset="0"/>
                        </a:rPr>
                        <a:t>We are a local charity based in Atherton that support and run events for local people who</a:t>
                      </a:r>
                      <a:r>
                        <a:rPr lang="en-GB" sz="900" baseline="0" dirty="0">
                          <a:solidFill>
                            <a:schemeClr val="tx1"/>
                          </a:solidFill>
                          <a:latin typeface="Arial" panose="020B0604020202020204" pitchFamily="34" charset="0"/>
                          <a:cs typeface="Arial" panose="020B0604020202020204" pitchFamily="34" charset="0"/>
                        </a:rPr>
                        <a:t> </a:t>
                      </a:r>
                      <a:r>
                        <a:rPr lang="en-GB" sz="900" dirty="0">
                          <a:solidFill>
                            <a:schemeClr val="tx1"/>
                          </a:solidFill>
                          <a:latin typeface="Arial" panose="020B0604020202020204" pitchFamily="34" charset="0"/>
                          <a:cs typeface="Arial" panose="020B0604020202020204" pitchFamily="34" charset="0"/>
                        </a:rPr>
                        <a:t>are living with dementia and for people supporting their loved ones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fr-FR" sz="900" b="1" dirty="0">
                          <a:solidFill>
                            <a:schemeClr val="tx1"/>
                          </a:solidFill>
                          <a:latin typeface="Arial" panose="020B0604020202020204" pitchFamily="34" charset="0"/>
                          <a:cs typeface="Arial" panose="020B0604020202020204" pitchFamily="34" charset="0"/>
                        </a:rPr>
                        <a:t>Web: </a:t>
                      </a:r>
                      <a:r>
                        <a:rPr lang="fr-FR" sz="900" b="1" dirty="0">
                          <a:solidFill>
                            <a:schemeClr val="tx1"/>
                          </a:solidFill>
                          <a:latin typeface="Arial" panose="020B0604020202020204" pitchFamily="34" charset="0"/>
                          <a:cs typeface="Arial" panose="020B0604020202020204" pitchFamily="34" charset="0"/>
                          <a:hlinkClick r:id="rId16"/>
                        </a:rPr>
                        <a:t>http://dementiabuddy.co.uk/</a:t>
                      </a:r>
                      <a:r>
                        <a:rPr lang="fr-FR" sz="900" b="1" dirty="0">
                          <a:solidFill>
                            <a:schemeClr val="tx1"/>
                          </a:solidFill>
                          <a:latin typeface="Arial" panose="020B0604020202020204" pitchFamily="34" charset="0"/>
                          <a:cs typeface="Arial" panose="020B0604020202020204" pitchFamily="34" charset="0"/>
                        </a:rPr>
                        <a:t> </a:t>
                      </a:r>
                    </a:p>
                    <a:p>
                      <a:r>
                        <a:rPr lang="fr-FR" sz="900" b="1" dirty="0">
                          <a:solidFill>
                            <a:schemeClr val="tx1"/>
                          </a:solidFill>
                          <a:latin typeface="Arial" panose="020B0604020202020204" pitchFamily="34" charset="0"/>
                          <a:cs typeface="Arial" panose="020B0604020202020204" pitchFamily="34" charset="0"/>
                        </a:rPr>
                        <a:t>Email:</a:t>
                      </a:r>
                      <a:r>
                        <a:rPr lang="fr-FR" sz="900" dirty="0">
                          <a:solidFill>
                            <a:schemeClr val="tx1"/>
                          </a:solidFill>
                          <a:latin typeface="Arial" panose="020B0604020202020204" pitchFamily="34" charset="0"/>
                          <a:cs typeface="Arial" panose="020B0604020202020204" pitchFamily="34" charset="0"/>
                        </a:rPr>
                        <a:t> </a:t>
                      </a:r>
                      <a:r>
                        <a:rPr lang="fr-FR" sz="900" dirty="0">
                          <a:solidFill>
                            <a:schemeClr val="tx1"/>
                          </a:solidFill>
                          <a:latin typeface="Arial" panose="020B0604020202020204" pitchFamily="34" charset="0"/>
                          <a:cs typeface="Arial" panose="020B0604020202020204" pitchFamily="34" charset="0"/>
                          <a:hlinkClick r:id="rId17"/>
                        </a:rPr>
                        <a:t>help@dementiabuddy.co.uk</a:t>
                      </a:r>
                      <a:r>
                        <a:rPr lang="fr-FR" sz="900" dirty="0">
                          <a:solidFill>
                            <a:schemeClr val="tx1"/>
                          </a:solidFill>
                          <a:latin typeface="Arial" panose="020B0604020202020204" pitchFamily="34" charset="0"/>
                          <a:cs typeface="Arial" panose="020B0604020202020204" pitchFamily="34" charset="0"/>
                        </a:rPr>
                        <a:t> </a:t>
                      </a:r>
                    </a:p>
                    <a:p>
                      <a:r>
                        <a:rPr lang="fr-FR" sz="900" b="1" dirty="0">
                          <a:solidFill>
                            <a:schemeClr val="tx1"/>
                          </a:solidFill>
                          <a:latin typeface="Arial" panose="020B0604020202020204" pitchFamily="34" charset="0"/>
                          <a:cs typeface="Arial" panose="020B0604020202020204" pitchFamily="34" charset="0"/>
                        </a:rPr>
                        <a:t>Telephone:</a:t>
                      </a:r>
                      <a:r>
                        <a:rPr lang="fr-FR" sz="900" dirty="0">
                          <a:solidFill>
                            <a:schemeClr val="tx1"/>
                          </a:solidFill>
                          <a:latin typeface="Arial" panose="020B0604020202020204" pitchFamily="34" charset="0"/>
                          <a:cs typeface="Arial" panose="020B0604020202020204" pitchFamily="34" charset="0"/>
                        </a:rPr>
                        <a:t> 01942 888990</a:t>
                      </a:r>
                    </a:p>
                    <a:p>
                      <a:pPr>
                        <a:lnSpc>
                          <a:spcPct val="115000"/>
                        </a:lnSpc>
                        <a:spcAft>
                          <a:spcPts val="0"/>
                        </a:spcAft>
                      </a:pPr>
                      <a:r>
                        <a:rPr lang="en-GB" sz="900" b="0" i="0" dirty="0">
                          <a:solidFill>
                            <a:schemeClr val="tx1"/>
                          </a:solidFill>
                          <a:effectLst/>
                          <a:latin typeface="Arial" panose="020B0604020202020204" pitchFamily="34" charset="0"/>
                          <a:ea typeface="Calibri"/>
                          <a:cs typeface="Arial" panose="020B0604020202020204" pitchFamily="34" charset="0"/>
                        </a:rPr>
                        <a:t>Community</a:t>
                      </a:r>
                      <a:r>
                        <a:rPr lang="en-GB" sz="900" b="0" i="0" baseline="0" dirty="0">
                          <a:solidFill>
                            <a:schemeClr val="tx1"/>
                          </a:solidFill>
                          <a:effectLst/>
                          <a:latin typeface="Arial" panose="020B0604020202020204" pitchFamily="34" charset="0"/>
                          <a:ea typeface="Calibri"/>
                          <a:cs typeface="Arial" panose="020B0604020202020204" pitchFamily="34" charset="0"/>
                        </a:rPr>
                        <a:t> Book: </a:t>
                      </a:r>
                      <a:r>
                        <a:rPr lang="en-GB" sz="900" b="0" i="0" baseline="0" dirty="0">
                          <a:solidFill>
                            <a:schemeClr val="tx1"/>
                          </a:solidFill>
                          <a:effectLst/>
                          <a:latin typeface="Arial" panose="020B0604020202020204" pitchFamily="34" charset="0"/>
                          <a:ea typeface="Calibri"/>
                          <a:cs typeface="Arial" panose="020B0604020202020204" pitchFamily="34" charset="0"/>
                          <a:hlinkClick r:id="rId18"/>
                        </a:rPr>
                        <a:t>https://www.communitybook.org/organisation/380</a:t>
                      </a:r>
                      <a:r>
                        <a:rPr lang="en-GB" sz="900" b="0" i="0" baseline="0" dirty="0">
                          <a:solidFill>
                            <a:schemeClr val="tx1"/>
                          </a:solidFill>
                          <a:effectLst/>
                          <a:latin typeface="Arial" panose="020B0604020202020204" pitchFamily="34" charset="0"/>
                          <a:ea typeface="Calibri"/>
                          <a:cs typeface="Arial" panose="020B0604020202020204" pitchFamily="34" charset="0"/>
                        </a:rPr>
                        <a:t> </a:t>
                      </a:r>
                      <a:endParaRPr lang="en-GB" sz="900" b="0" i="0" dirty="0">
                        <a:solidFill>
                          <a:schemeClr val="tx1"/>
                        </a:solidFill>
                        <a:effectLst/>
                        <a:latin typeface="Arial" panose="020B0604020202020204" pitchFamily="34" charset="0"/>
                        <a:ea typeface="Calibri"/>
                        <a:cs typeface="Arial" panose="020B0604020202020204" pitchFamily="34" charset="0"/>
                      </a:endParaRPr>
                    </a:p>
                  </a:txBody>
                  <a:tcPr/>
                </a:tc>
                <a:tc>
                  <a:txBody>
                    <a:bodyPr/>
                    <a:lstStyle/>
                    <a:p>
                      <a:r>
                        <a:rPr lang="en-GB" sz="900" dirty="0">
                          <a:solidFill>
                            <a:schemeClr val="tx1"/>
                          </a:solidFill>
                          <a:latin typeface="Arial" panose="020B0604020202020204" pitchFamily="34" charset="0"/>
                          <a:cs typeface="Arial" panose="020B0604020202020204" pitchFamily="34" charset="0"/>
                        </a:rPr>
                        <a:t>prospect house 32</a:t>
                      </a:r>
                    </a:p>
                    <a:p>
                      <a:r>
                        <a:rPr lang="en-GB" sz="900" dirty="0">
                          <a:solidFill>
                            <a:schemeClr val="tx1"/>
                          </a:solidFill>
                          <a:latin typeface="Arial" panose="020B0604020202020204" pitchFamily="34" charset="0"/>
                          <a:cs typeface="Arial" panose="020B0604020202020204" pitchFamily="34" charset="0"/>
                        </a:rPr>
                        <a:t>Bolton road</a:t>
                      </a:r>
                    </a:p>
                    <a:p>
                      <a:r>
                        <a:rPr lang="en-GB" sz="900" dirty="0">
                          <a:solidFill>
                            <a:schemeClr val="tx1"/>
                          </a:solidFill>
                          <a:latin typeface="Arial" panose="020B0604020202020204" pitchFamily="34" charset="0"/>
                          <a:cs typeface="Arial" panose="020B0604020202020204" pitchFamily="34" charset="0"/>
                        </a:rPr>
                        <a:t>Atherton</a:t>
                      </a:r>
                    </a:p>
                    <a:p>
                      <a:r>
                        <a:rPr lang="en-GB" sz="900" dirty="0">
                          <a:solidFill>
                            <a:schemeClr val="tx1"/>
                          </a:solidFill>
                          <a:latin typeface="Arial" panose="020B0604020202020204" pitchFamily="34" charset="0"/>
                          <a:cs typeface="Arial" panose="020B0604020202020204" pitchFamily="34" charset="0"/>
                        </a:rPr>
                        <a:t>M46 9JY</a:t>
                      </a:r>
                    </a:p>
                    <a:p>
                      <a:pPr>
                        <a:lnSpc>
                          <a:spcPct val="115000"/>
                        </a:lnSpc>
                        <a:spcAft>
                          <a:spcPts val="0"/>
                        </a:spcAft>
                      </a:pPr>
                      <a:endParaRPr lang="en-GB" sz="900" b="0" i="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7956376" y="116632"/>
            <a:ext cx="924546"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323528" y="32087"/>
            <a:ext cx="74703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92D050"/>
                </a:solidFill>
                <a:latin typeface="Arial" panose="020B0604020202020204" pitchFamily="34" charset="0"/>
                <a:cs typeface="Arial" panose="020B0604020202020204" pitchFamily="34" charset="0"/>
              </a:rPr>
              <a:t>Disability Section 3</a:t>
            </a:r>
          </a:p>
          <a:p>
            <a:pPr algn="ctr" eaLnBrk="1" hangingPunct="1">
              <a:spcBef>
                <a:spcPct val="0"/>
              </a:spcBef>
              <a:buFontTx/>
              <a:buNone/>
            </a:pPr>
            <a:r>
              <a:rPr lang="en-GB" sz="1200" dirty="0">
                <a:solidFill>
                  <a:srgbClr val="92D050"/>
                </a:solidFill>
                <a:latin typeface="Arial" panose="020B0604020202020204" pitchFamily="34" charset="0"/>
                <a:cs typeface="Arial" panose="020B0604020202020204" pitchFamily="34" charset="0"/>
              </a:rPr>
              <a:t>A person has a disability if she or he has a physical or mental impairment which has a substantial and long-term adverse effect on that person's ability to carry out normal day-to-day activities</a:t>
            </a:r>
            <a:r>
              <a:rPr lang="en-GB" altLang="en-US" sz="1200" b="1" dirty="0">
                <a:solidFill>
                  <a:srgbClr val="92D050"/>
                </a:solidFill>
                <a:latin typeface="Arial" panose="020B0604020202020204" pitchFamily="34" charset="0"/>
                <a:cs typeface="Arial" panose="020B0604020202020204" pitchFamily="34" charset="0"/>
              </a:rPr>
              <a:t> </a:t>
            </a:r>
            <a:endParaRPr lang="en-GB" altLang="en-US" sz="1200"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3009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835696" y="0"/>
            <a:ext cx="4896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00B0F0"/>
                </a:solidFill>
                <a:latin typeface="Arial" panose="020B0604020202020204" pitchFamily="34" charset="0"/>
                <a:cs typeface="Arial" panose="020B0604020202020204" pitchFamily="34" charset="0"/>
              </a:rPr>
              <a:t>Gender reassignment Section 1</a:t>
            </a:r>
          </a:p>
          <a:p>
            <a:pPr algn="ctr" eaLnBrk="1" hangingPunct="1">
              <a:spcBef>
                <a:spcPct val="0"/>
              </a:spcBef>
              <a:buFontTx/>
              <a:buNone/>
            </a:pPr>
            <a:r>
              <a:rPr lang="en-GB" altLang="en-US" sz="1200" b="1" dirty="0">
                <a:solidFill>
                  <a:srgbClr val="00B0F0"/>
                </a:solidFill>
                <a:latin typeface="Arial" panose="020B0604020202020204" pitchFamily="34" charset="0"/>
                <a:cs typeface="Arial" panose="020B0604020202020204" pitchFamily="34" charset="0"/>
              </a:rPr>
              <a:t> </a:t>
            </a:r>
            <a:r>
              <a:rPr lang="en-GB" sz="1200" dirty="0">
                <a:solidFill>
                  <a:srgbClr val="00B0F0"/>
                </a:solidFill>
                <a:latin typeface="Arial" panose="020B0604020202020204" pitchFamily="34" charset="0"/>
                <a:cs typeface="Arial" panose="020B0604020202020204" pitchFamily="34" charset="0"/>
              </a:rPr>
              <a:t>The process of transitioning from one gender to another.</a:t>
            </a:r>
            <a:r>
              <a:rPr lang="en-GB" altLang="en-US" sz="1200" b="1" dirty="0">
                <a:solidFill>
                  <a:srgbClr val="00B0F0"/>
                </a:solidFill>
                <a:latin typeface="Arial" panose="020B0604020202020204" pitchFamily="34" charset="0"/>
                <a:cs typeface="Arial" panose="020B0604020202020204" pitchFamily="34" charset="0"/>
              </a:rPr>
              <a:t>  </a:t>
            </a:r>
          </a:p>
        </p:txBody>
      </p:sp>
      <p:graphicFrame>
        <p:nvGraphicFramePr>
          <p:cNvPr id="4" name="Table 3"/>
          <p:cNvGraphicFramePr>
            <a:graphicFrameLocks noGrp="1"/>
          </p:cNvGraphicFramePr>
          <p:nvPr>
            <p:extLst>
              <p:ext uri="{D42A27DB-BD31-4B8C-83A1-F6EECF244321}">
                <p14:modId xmlns:p14="http://schemas.microsoft.com/office/powerpoint/2010/main" val="900204024"/>
              </p:ext>
            </p:extLst>
          </p:nvPr>
        </p:nvGraphicFramePr>
        <p:xfrm>
          <a:off x="0" y="614544"/>
          <a:ext cx="9144002" cy="5089612"/>
        </p:xfrm>
        <a:graphic>
          <a:graphicData uri="http://schemas.openxmlformats.org/drawingml/2006/table">
            <a:tbl>
              <a:tblPr firstRow="1" bandRow="1">
                <a:tableStyleId>{3B4B98B0-60AC-42C2-AFA5-B58CD77FA1E5}</a:tableStyleId>
              </a:tblPr>
              <a:tblGrid>
                <a:gridCol w="1368169">
                  <a:extLst>
                    <a:ext uri="{9D8B030D-6E8A-4147-A177-3AD203B41FA5}">
                      <a16:colId xmlns:a16="http://schemas.microsoft.com/office/drawing/2014/main" val="20000"/>
                    </a:ext>
                  </a:extLst>
                </a:gridCol>
                <a:gridCol w="2958641">
                  <a:extLst>
                    <a:ext uri="{9D8B030D-6E8A-4147-A177-3AD203B41FA5}">
                      <a16:colId xmlns:a16="http://schemas.microsoft.com/office/drawing/2014/main" val="20001"/>
                    </a:ext>
                  </a:extLst>
                </a:gridCol>
                <a:gridCol w="2688665">
                  <a:extLst>
                    <a:ext uri="{9D8B030D-6E8A-4147-A177-3AD203B41FA5}">
                      <a16:colId xmlns:a16="http://schemas.microsoft.com/office/drawing/2014/main" val="20002"/>
                    </a:ext>
                  </a:extLst>
                </a:gridCol>
                <a:gridCol w="2128527">
                  <a:extLst>
                    <a:ext uri="{9D8B030D-6E8A-4147-A177-3AD203B41FA5}">
                      <a16:colId xmlns:a16="http://schemas.microsoft.com/office/drawing/2014/main" val="20003"/>
                    </a:ext>
                  </a:extLst>
                </a:gridCol>
              </a:tblGrid>
              <a:tr h="223268">
                <a:tc>
                  <a:txBody>
                    <a:bodyPr/>
                    <a:lstStyle/>
                    <a:p>
                      <a:r>
                        <a:rPr lang="en-GB" sz="900" dirty="0">
                          <a:latin typeface="Arial" panose="020B0604020202020204" pitchFamily="34" charset="0"/>
                          <a:cs typeface="Arial" panose="020B0604020202020204" pitchFamily="34" charset="0"/>
                        </a:rPr>
                        <a:t>Who</a:t>
                      </a:r>
                    </a:p>
                  </a:txBody>
                  <a:tcPr/>
                </a:tc>
                <a:tc>
                  <a:txBody>
                    <a:bodyPr/>
                    <a:lstStyle/>
                    <a:p>
                      <a:r>
                        <a:rPr lang="en-GB" sz="900" dirty="0">
                          <a:latin typeface="Arial" panose="020B0604020202020204" pitchFamily="34" charset="0"/>
                          <a:cs typeface="Arial" panose="020B0604020202020204" pitchFamily="34" charset="0"/>
                        </a:rPr>
                        <a:t>What </a:t>
                      </a:r>
                    </a:p>
                  </a:txBody>
                  <a:tcPr/>
                </a:tc>
                <a:tc>
                  <a:txBody>
                    <a:bodyPr/>
                    <a:lstStyle/>
                    <a:p>
                      <a:r>
                        <a:rPr lang="en-GB" sz="900" dirty="0">
                          <a:latin typeface="Arial" panose="020B0604020202020204" pitchFamily="34" charset="0"/>
                          <a:cs typeface="Arial" panose="020B0604020202020204" pitchFamily="34" charset="0"/>
                        </a:rPr>
                        <a:t>Contact </a:t>
                      </a:r>
                    </a:p>
                  </a:txBody>
                  <a:tcPr/>
                </a:tc>
                <a:tc>
                  <a:txBody>
                    <a:bodyPr/>
                    <a:lstStyle/>
                    <a:p>
                      <a:r>
                        <a:rPr lang="en-GB" sz="900"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1037444">
                <a:tc>
                  <a:txBody>
                    <a:bodyPr/>
                    <a:lstStyle/>
                    <a:p>
                      <a:r>
                        <a:rPr lang="en-GB" sz="900" dirty="0">
                          <a:latin typeface="Arial" panose="020B0604020202020204" pitchFamily="34" charset="0"/>
                          <a:cs typeface="Arial" panose="020B0604020202020204" pitchFamily="34" charset="0"/>
                        </a:rPr>
                        <a:t>BYOU+ </a:t>
                      </a:r>
                      <a:endParaRPr lang="en-GB" sz="900" b="0" dirty="0">
                        <a:latin typeface="Arial" panose="020B0604020202020204" pitchFamily="34" charset="0"/>
                        <a:cs typeface="Arial" panose="020B0604020202020204" pitchFamily="34" charset="0"/>
                      </a:endParaRPr>
                    </a:p>
                  </a:txBody>
                  <a:tcPr/>
                </a:tc>
                <a:tc>
                  <a:txBody>
                    <a:bodyPr/>
                    <a:lstStyle/>
                    <a:p>
                      <a:r>
                        <a:rPr lang="en-GB" sz="900" kern="1200" dirty="0">
                          <a:effectLst/>
                          <a:latin typeface="Arial" panose="020B0604020202020204" pitchFamily="34" charset="0"/>
                          <a:cs typeface="Arial" panose="020B0604020202020204" pitchFamily="34" charset="0"/>
                        </a:rPr>
                        <a:t>13-19+</a:t>
                      </a:r>
                      <a:r>
                        <a:rPr lang="en-GB" sz="900" kern="1200" baseline="0" dirty="0">
                          <a:effectLst/>
                          <a:latin typeface="Arial" panose="020B0604020202020204" pitchFamily="34" charset="0"/>
                          <a:cs typeface="Arial" panose="020B0604020202020204" pitchFamily="34" charset="0"/>
                        </a:rPr>
                        <a:t> </a:t>
                      </a:r>
                      <a:r>
                        <a:rPr lang="en-GB" sz="900" kern="1200" dirty="0">
                          <a:effectLst/>
                          <a:latin typeface="Arial" panose="020B0604020202020204" pitchFamily="34" charset="0"/>
                          <a:cs typeface="Arial" panose="020B0604020202020204" pitchFamily="34" charset="0"/>
                        </a:rPr>
                        <a:t>year old</a:t>
                      </a:r>
                      <a:r>
                        <a:rPr lang="en-GB" sz="900" kern="1200" baseline="0" dirty="0">
                          <a:effectLst/>
                          <a:latin typeface="Arial" panose="020B0604020202020204" pitchFamily="34" charset="0"/>
                          <a:cs typeface="Arial" panose="020B0604020202020204" pitchFamily="34" charset="0"/>
                        </a:rPr>
                        <a:t> </a:t>
                      </a:r>
                      <a:r>
                        <a:rPr lang="en-GB" sz="900" kern="1200" dirty="0">
                          <a:effectLst/>
                          <a:latin typeface="Arial" panose="020B0604020202020204" pitchFamily="34" charset="0"/>
                          <a:cs typeface="Arial" panose="020B0604020202020204" pitchFamily="34" charset="0"/>
                        </a:rPr>
                        <a:t>LGBT Youth Group.</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Zack Bretherton </a:t>
                      </a:r>
                    </a:p>
                    <a:p>
                      <a:r>
                        <a:rPr lang="en-GB" sz="900" dirty="0">
                          <a:latin typeface="Arial" panose="020B0604020202020204" pitchFamily="34" charset="0"/>
                          <a:cs typeface="Arial" panose="020B0604020202020204" pitchFamily="34" charset="0"/>
                          <a:hlinkClick r:id="rId3"/>
                        </a:rPr>
                        <a:t>byoupluswigan@gmail.com</a:t>
                      </a:r>
                      <a:r>
                        <a:rPr lang="en-GB" sz="900" dirty="0">
                          <a:latin typeface="Arial" panose="020B0604020202020204" pitchFamily="34" charset="0"/>
                          <a:cs typeface="Arial" panose="020B0604020202020204" pitchFamily="34" charset="0"/>
                        </a:rPr>
                        <a:t> </a:t>
                      </a:r>
                    </a:p>
                    <a:p>
                      <a:r>
                        <a:rPr lang="en-GB" sz="900" kern="1200" dirty="0">
                          <a:effectLst/>
                          <a:latin typeface="Arial" panose="020B0604020202020204" pitchFamily="34" charset="0"/>
                          <a:cs typeface="Arial" panose="020B0604020202020204" pitchFamily="34" charset="0"/>
                        </a:rPr>
                        <a:t>Phone: 07399566180</a:t>
                      </a:r>
                      <a:r>
                        <a:rPr lang="en-GB" sz="900" kern="1200" baseline="0" dirty="0">
                          <a:effectLst/>
                          <a:latin typeface="Arial" panose="020B0604020202020204" pitchFamily="34" charset="0"/>
                          <a:cs typeface="Arial" panose="020B0604020202020204" pitchFamily="34" charset="0"/>
                        </a:rPr>
                        <a:t> &amp; </a:t>
                      </a:r>
                      <a:r>
                        <a:rPr lang="en-GB" sz="900" kern="1200" dirty="0">
                          <a:effectLst/>
                          <a:latin typeface="Arial" panose="020B0604020202020204" pitchFamily="34" charset="0"/>
                          <a:cs typeface="Arial" panose="020B0604020202020204" pitchFamily="34" charset="0"/>
                        </a:rPr>
                        <a:t>07399566181</a:t>
                      </a:r>
                    </a:p>
                    <a:p>
                      <a:r>
                        <a:rPr lang="en-GB" sz="900" b="0" kern="1200" dirty="0">
                          <a:effectLst/>
                          <a:latin typeface="Arial" panose="020B0604020202020204" pitchFamily="34" charset="0"/>
                          <a:cs typeface="Arial" panose="020B0604020202020204" pitchFamily="34" charset="0"/>
                        </a:rPr>
                        <a:t>Community Book </a:t>
                      </a:r>
                      <a:r>
                        <a:rPr lang="en-GB" sz="900" b="0" kern="1200" dirty="0">
                          <a:effectLst/>
                          <a:latin typeface="Arial" panose="020B0604020202020204" pitchFamily="34" charset="0"/>
                          <a:cs typeface="Arial" panose="020B0604020202020204" pitchFamily="34" charset="0"/>
                          <a:hlinkClick r:id="rId4"/>
                        </a:rPr>
                        <a:t>https://www.communitybook.org/organisation/292</a:t>
                      </a:r>
                      <a:r>
                        <a:rPr lang="en-GB" sz="900" b="0" kern="1200" dirty="0">
                          <a:effectLst/>
                          <a:latin typeface="Arial" panose="020B0604020202020204" pitchFamily="34" charset="0"/>
                          <a:cs typeface="Arial" panose="020B0604020202020204" pitchFamily="34" charset="0"/>
                        </a:rPr>
                        <a:t> </a:t>
                      </a:r>
                      <a:endParaRPr lang="en-GB" sz="900" b="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Weekly meetings</a:t>
                      </a:r>
                      <a:r>
                        <a:rPr lang="en-GB" sz="900" baseline="0"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The Ramone Suite, The Old Courts</a:t>
                      </a:r>
                    </a:p>
                    <a:p>
                      <a:r>
                        <a:rPr lang="en-GB" sz="900" dirty="0">
                          <a:latin typeface="Arial" panose="020B0604020202020204" pitchFamily="34" charset="0"/>
                          <a:cs typeface="Arial" panose="020B0604020202020204" pitchFamily="34" charset="0"/>
                        </a:rPr>
                        <a:t>Crawford Street</a:t>
                      </a:r>
                    </a:p>
                  </a:txBody>
                  <a:tcPr/>
                </a:tc>
                <a:extLst>
                  <a:ext uri="{0D108BD9-81ED-4DB2-BD59-A6C34878D82A}">
                    <a16:rowId xmlns:a16="http://schemas.microsoft.com/office/drawing/2014/main" val="10001"/>
                  </a:ext>
                </a:extLst>
              </a:tr>
              <a:tr h="446536">
                <a:tc>
                  <a:txBody>
                    <a:bodyPr/>
                    <a:lstStyle/>
                    <a:p>
                      <a:r>
                        <a:rPr lang="en-GB" sz="900" dirty="0">
                          <a:solidFill>
                            <a:schemeClr val="tx1"/>
                          </a:solidFill>
                          <a:latin typeface="Arial" panose="020B0604020202020204" pitchFamily="34" charset="0"/>
                          <a:cs typeface="Arial" panose="020B0604020202020204" pitchFamily="34" charset="0"/>
                        </a:rPr>
                        <a:t>Wigan</a:t>
                      </a:r>
                      <a:r>
                        <a:rPr lang="en-GB" sz="900" baseline="0" dirty="0">
                          <a:solidFill>
                            <a:schemeClr val="tx1"/>
                          </a:solidFill>
                          <a:latin typeface="Arial" panose="020B0604020202020204" pitchFamily="34" charset="0"/>
                          <a:cs typeface="Arial" panose="020B0604020202020204" pitchFamily="34" charset="0"/>
                        </a:rPr>
                        <a:t> Pride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solidFill>
                            <a:schemeClr val="tx1"/>
                          </a:solidFill>
                          <a:latin typeface="Arial" panose="020B0604020202020204" pitchFamily="34" charset="0"/>
                          <a:cs typeface="Arial" panose="020B0604020202020204" pitchFamily="34" charset="0"/>
                        </a:rPr>
                        <a:t>Wigan Pride is an annual celebration of equality and diversity held in Wigan Town Centre. It is free and open to everyone of all ages.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solidFill>
                            <a:schemeClr val="tx1"/>
                          </a:solidFill>
                          <a:latin typeface="Arial" panose="020B0604020202020204" pitchFamily="34" charset="0"/>
                          <a:cs typeface="Arial" panose="020B0604020202020204" pitchFamily="34" charset="0"/>
                        </a:rPr>
                        <a:t>Scott</a:t>
                      </a:r>
                      <a:r>
                        <a:rPr lang="en-GB" sz="900" baseline="0" dirty="0">
                          <a:solidFill>
                            <a:schemeClr val="tx1"/>
                          </a:solidFill>
                          <a:latin typeface="Arial" panose="020B0604020202020204" pitchFamily="34" charset="0"/>
                          <a:cs typeface="Arial" panose="020B0604020202020204" pitchFamily="34" charset="0"/>
                        </a:rPr>
                        <a:t> William </a:t>
                      </a:r>
                    </a:p>
                    <a:p>
                      <a:r>
                        <a:rPr lang="en-GB" sz="900" dirty="0">
                          <a:solidFill>
                            <a:srgbClr val="FF0000"/>
                          </a:solidFill>
                          <a:latin typeface="Arial" panose="020B0604020202020204" pitchFamily="34" charset="0"/>
                          <a:cs typeface="Arial" panose="020B0604020202020204" pitchFamily="34" charset="0"/>
                          <a:hlinkClick r:id="rId5"/>
                        </a:rPr>
                        <a:t>Scott.Williams@wigan.gov.uk</a:t>
                      </a:r>
                      <a:r>
                        <a:rPr lang="en-GB" sz="900" dirty="0">
                          <a:solidFill>
                            <a:srgbClr val="FF0000"/>
                          </a:solidFill>
                          <a:latin typeface="Arial" panose="020B0604020202020204" pitchFamily="34" charset="0"/>
                          <a:cs typeface="Arial" panose="020B0604020202020204" pitchFamily="34" charset="0"/>
                        </a:rPr>
                        <a:t> </a:t>
                      </a:r>
                    </a:p>
                    <a:p>
                      <a:r>
                        <a:rPr lang="en-GB" sz="900" b="0" dirty="0">
                          <a:solidFill>
                            <a:schemeClr val="tx1"/>
                          </a:solidFill>
                          <a:latin typeface="Arial" panose="020B0604020202020204" pitchFamily="34" charset="0"/>
                          <a:cs typeface="Arial" panose="020B0604020202020204" pitchFamily="34" charset="0"/>
                        </a:rPr>
                        <a:t>Community Book: </a:t>
                      </a:r>
                      <a:r>
                        <a:rPr lang="en-GB" sz="900" b="0" dirty="0">
                          <a:solidFill>
                            <a:srgbClr val="FF0000"/>
                          </a:solidFill>
                          <a:latin typeface="Arial" panose="020B0604020202020204" pitchFamily="34" charset="0"/>
                          <a:cs typeface="Arial" panose="020B0604020202020204" pitchFamily="34" charset="0"/>
                          <a:hlinkClick r:id="rId6"/>
                        </a:rPr>
                        <a:t>https://www.communitybook.org/organisation/655</a:t>
                      </a:r>
                      <a:r>
                        <a:rPr lang="en-GB" sz="900" b="0" dirty="0">
                          <a:solidFill>
                            <a:srgbClr val="FF0000"/>
                          </a:solidFill>
                          <a:latin typeface="Arial" panose="020B0604020202020204" pitchFamily="34" charset="0"/>
                          <a:cs typeface="Arial" panose="020B0604020202020204" pitchFamily="34" charset="0"/>
                        </a:rPr>
                        <a:t> </a:t>
                      </a:r>
                    </a:p>
                  </a:txBody>
                  <a:tcPr/>
                </a:tc>
                <a:tc>
                  <a:txBody>
                    <a:bodyPr/>
                    <a:lstStyle/>
                    <a:p>
                      <a:r>
                        <a:rPr lang="en-GB" sz="900" b="0" dirty="0">
                          <a:solidFill>
                            <a:schemeClr val="tx1"/>
                          </a:solidFill>
                          <a:latin typeface="Arial" panose="020B0604020202020204" pitchFamily="34" charset="0"/>
                          <a:cs typeface="Arial" panose="020B0604020202020204" pitchFamily="34" charset="0"/>
                        </a:rPr>
                        <a:t>August</a:t>
                      </a:r>
                      <a:r>
                        <a:rPr lang="en-GB" sz="900" b="0" baseline="0" dirty="0">
                          <a:solidFill>
                            <a:schemeClr val="tx1"/>
                          </a:solidFill>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580694">
                <a:tc>
                  <a:txBody>
                    <a:bodyPr/>
                    <a:lstStyle/>
                    <a:p>
                      <a:r>
                        <a:rPr lang="en-GB" sz="900" dirty="0">
                          <a:effectLst/>
                          <a:latin typeface="Arial" panose="020B0604020202020204" pitchFamily="34" charset="0"/>
                          <a:cs typeface="Arial" panose="020B0604020202020204" pitchFamily="34" charset="0"/>
                        </a:rPr>
                        <a:t>Spectrum (formally Brook, The Shine and Barnardo's sexual health service)</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effectLst/>
                          <a:latin typeface="Arial" panose="020B0604020202020204" pitchFamily="34" charset="0"/>
                          <a:cs typeface="Arial" panose="020B0604020202020204" pitchFamily="34" charset="0"/>
                        </a:rPr>
                        <a:t>Advice and support on Gender, sex</a:t>
                      </a:r>
                      <a:r>
                        <a:rPr lang="en-GB" sz="900" b="0" baseline="0" dirty="0">
                          <a:effectLst/>
                          <a:latin typeface="Arial" panose="020B0604020202020204" pitchFamily="34" charset="0"/>
                          <a:cs typeface="Arial" panose="020B0604020202020204" pitchFamily="34" charset="0"/>
                        </a:rPr>
                        <a:t> and </a:t>
                      </a:r>
                      <a:r>
                        <a:rPr lang="en-GB" sz="900" b="0" dirty="0">
                          <a:effectLst/>
                          <a:latin typeface="Arial" panose="020B0604020202020204" pitchFamily="34" charset="0"/>
                          <a:cs typeface="Arial" panose="020B0604020202020204" pitchFamily="34" charset="0"/>
                        </a:rPr>
                        <a:t> relationships,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Email: </a:t>
                      </a:r>
                      <a:r>
                        <a:rPr lang="en-GB" sz="900" b="0" dirty="0">
                          <a:latin typeface="Arial" panose="020B0604020202020204" pitchFamily="34" charset="0"/>
                          <a:cs typeface="Arial" panose="020B0604020202020204" pitchFamily="34" charset="0"/>
                          <a:hlinkClick r:id="rId7"/>
                        </a:rPr>
                        <a:t>wigan.leigh@spectrum-cic.nhs.uk</a:t>
                      </a:r>
                      <a:r>
                        <a:rPr lang="en-GB" sz="900" b="0" dirty="0">
                          <a:latin typeface="Arial" panose="020B0604020202020204" pitchFamily="34" charset="0"/>
                          <a:cs typeface="Arial" panose="020B0604020202020204" pitchFamily="34" charset="0"/>
                        </a:rPr>
                        <a:t> </a:t>
                      </a:r>
                      <a:endParaRPr lang="en-GB" sz="900" b="0" baseline="0" dirty="0">
                        <a:effectLst/>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a:effectLst/>
                          <a:latin typeface="Arial" panose="020B0604020202020204" pitchFamily="34" charset="0"/>
                          <a:cs typeface="Arial" panose="020B0604020202020204" pitchFamily="34" charset="0"/>
                        </a:rPr>
                        <a:t>Phone: </a:t>
                      </a:r>
                      <a:r>
                        <a:rPr lang="en-GB" sz="900" b="0" dirty="0">
                          <a:effectLst/>
                          <a:latin typeface="Arial" panose="020B0604020202020204" pitchFamily="34" charset="0"/>
                          <a:cs typeface="Arial" panose="020B0604020202020204" pitchFamily="34" charset="0"/>
                        </a:rPr>
                        <a:t>01942 483188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Community Book:</a:t>
                      </a:r>
                      <a:r>
                        <a:rPr lang="en-GB" sz="900" b="0" baseline="0" dirty="0">
                          <a:solidFill>
                            <a:schemeClr val="tx1"/>
                          </a:solidFill>
                          <a:effectLst/>
                          <a:latin typeface="Arial" panose="020B0604020202020204" pitchFamily="34" charset="0"/>
                          <a:cs typeface="Arial" panose="020B0604020202020204" pitchFamily="34" charset="0"/>
                        </a:rPr>
                        <a:t> </a:t>
                      </a:r>
                      <a:r>
                        <a:rPr lang="en-GB" sz="900" b="0" baseline="0" dirty="0">
                          <a:solidFill>
                            <a:schemeClr val="tx1"/>
                          </a:solidFill>
                          <a:effectLst/>
                          <a:latin typeface="Arial" panose="020B0604020202020204" pitchFamily="34" charset="0"/>
                          <a:cs typeface="Arial" panose="020B0604020202020204" pitchFamily="34" charset="0"/>
                          <a:hlinkClick r:id="rId8"/>
                        </a:rPr>
                        <a:t>https://www.communitybook.org/organisation/783</a:t>
                      </a:r>
                      <a:r>
                        <a:rPr lang="en-GB" sz="900" b="0" baseline="0" dirty="0">
                          <a:solidFill>
                            <a:schemeClr val="tx1"/>
                          </a:solidFill>
                          <a:effectLst/>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effectLst/>
                          <a:latin typeface="Arial" panose="020B0604020202020204" pitchFamily="34" charset="0"/>
                          <a:cs typeface="Arial" panose="020B0604020202020204" pitchFamily="34" charset="0"/>
                        </a:rPr>
                        <a:t>Based in The Galleries in Wigan and Leigh Health Centre</a:t>
                      </a:r>
                      <a:r>
                        <a:rPr lang="en-GB" sz="900" baseline="0" dirty="0">
                          <a:effectLst/>
                          <a:latin typeface="Arial" panose="020B0604020202020204" pitchFamily="34" charset="0"/>
                          <a:cs typeface="Arial" panose="020B0604020202020204" pitchFamily="34" charset="0"/>
                        </a:rPr>
                        <a:t> </a:t>
                      </a:r>
                    </a:p>
                    <a:p>
                      <a:r>
                        <a:rPr lang="en-GB" sz="900" dirty="0">
                          <a:latin typeface="Arial" panose="020B0604020202020204" pitchFamily="34" charset="0"/>
                          <a:cs typeface="Arial" panose="020B0604020202020204" pitchFamily="34" charset="0"/>
                        </a:rPr>
                        <a:t>Monday - Saturday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1088844">
                <a:tc>
                  <a:txBody>
                    <a:bodyPr/>
                    <a:lstStyle/>
                    <a:p>
                      <a:r>
                        <a:rPr lang="en-GB" sz="900" dirty="0">
                          <a:effectLst/>
                          <a:latin typeface="Arial" panose="020B0604020202020204" pitchFamily="34" charset="0"/>
                          <a:cs typeface="Arial" panose="020B0604020202020204" pitchFamily="34" charset="0"/>
                        </a:rPr>
                        <a:t>CAMHS (Child and Adolescent Mental Health Services)</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effectLst/>
                          <a:latin typeface="Arial" panose="020B0604020202020204" pitchFamily="34" charset="0"/>
                          <a:cs typeface="Arial" panose="020B0604020202020204" pitchFamily="34" charset="0"/>
                        </a:rPr>
                        <a:t>CAMHS is here for all young people aged up to 18 and can help you with any problems or worries you might have. We will take your concerns seriously and will keep your information as confidential as possible.</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effectLst/>
                          <a:latin typeface="Arial" panose="020B0604020202020204" pitchFamily="34" charset="0"/>
                          <a:cs typeface="Arial" panose="020B0604020202020204" pitchFamily="34" charset="0"/>
                        </a:rPr>
                        <a:t>Phone: 01942 775400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effectLst/>
                          <a:latin typeface="Arial" panose="020B0604020202020204" pitchFamily="34" charset="0"/>
                          <a:cs typeface="Arial" panose="020B0604020202020204" pitchFamily="34" charset="0"/>
                        </a:rPr>
                        <a:t>8.30 - 5pm Mondays to Thursdays, 8.30 - 4pm Fridays</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576064">
                <a:tc>
                  <a:txBody>
                    <a:bodyPr/>
                    <a:lstStyle/>
                    <a:p>
                      <a:r>
                        <a:rPr lang="en-GB" sz="900" dirty="0">
                          <a:solidFill>
                            <a:schemeClr val="tx1"/>
                          </a:solidFill>
                          <a:effectLst/>
                          <a:latin typeface="Arial" panose="020B0604020202020204" pitchFamily="34" charset="0"/>
                          <a:cs typeface="Arial" panose="020B0604020202020204" pitchFamily="34" charset="0"/>
                        </a:rPr>
                        <a:t>Proud Trust</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dirty="0">
                          <a:solidFill>
                            <a:schemeClr val="tx1"/>
                          </a:solidFill>
                          <a:effectLst/>
                          <a:latin typeface="Arial" panose="020B0604020202020204" pitchFamily="34" charset="0"/>
                          <a:cs typeface="Arial" panose="020B0604020202020204" pitchFamily="34" charset="0"/>
                        </a:rPr>
                        <a:t>The latest news and information</a:t>
                      </a:r>
                      <a:r>
                        <a:rPr lang="en-GB" sz="900" baseline="0" dirty="0">
                          <a:solidFill>
                            <a:schemeClr val="tx1"/>
                          </a:solidFill>
                          <a:effectLst/>
                          <a:latin typeface="Arial" panose="020B0604020202020204" pitchFamily="34" charset="0"/>
                          <a:cs typeface="Arial" panose="020B0604020202020204" pitchFamily="34" charset="0"/>
                        </a:rPr>
                        <a:t> </a:t>
                      </a:r>
                      <a:r>
                        <a:rPr lang="en-GB" sz="900" dirty="0">
                          <a:solidFill>
                            <a:schemeClr val="tx1"/>
                          </a:solidFill>
                          <a:effectLst/>
                          <a:latin typeface="Arial" panose="020B0604020202020204" pitchFamily="34" charset="0"/>
                          <a:cs typeface="Arial" panose="020B0604020202020204" pitchFamily="34" charset="0"/>
                        </a:rPr>
                        <a:t>for young LGBTQ people. Advice on coming out and advice for adults if a young person chooses to come out to you</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hlinkClick r:id="rId9"/>
                        </a:rPr>
                        <a:t>http://www.lgbtconsortium.org.uk/directory/proud-trust</a:t>
                      </a:r>
                      <a:r>
                        <a:rPr lang="en-GB" sz="900" dirty="0">
                          <a:latin typeface="Arial" panose="020B0604020202020204" pitchFamily="34" charset="0"/>
                          <a:cs typeface="Arial" panose="020B0604020202020204" pitchFamily="34" charset="0"/>
                        </a:rPr>
                        <a:t> </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Arial" panose="020B0604020202020204" pitchFamily="34" charset="0"/>
                          <a:cs typeface="Arial" panose="020B0604020202020204" pitchFamily="34" charset="0"/>
                        </a:rPr>
                        <a:t>7 days a week</a:t>
                      </a:r>
                    </a:p>
                    <a:p>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878500">
                <a:tc>
                  <a:txBody>
                    <a:bodyPr/>
                    <a:lstStyle/>
                    <a:p>
                      <a:r>
                        <a:rPr lang="en-GB" sz="900" dirty="0">
                          <a:solidFill>
                            <a:schemeClr val="tx1"/>
                          </a:solidFill>
                          <a:latin typeface="Arial" panose="020B0604020202020204" pitchFamily="34" charset="0"/>
                          <a:cs typeface="Arial" panose="020B0604020202020204" pitchFamily="34" charset="0"/>
                        </a:rPr>
                        <a:t>BYOU</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Support for young lesbian, gay, bi-sexual and transgender young people aged 11-18. Safe meeting place, activities and chance to campaign to improve things for young LGBTQ+ people locally, regionally and nationally</a:t>
                      </a:r>
                      <a:endParaRPr lang="en-GB" sz="900" b="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Web</a:t>
                      </a:r>
                      <a:r>
                        <a:rPr lang="en-GB" sz="900" b="0" baseline="0" dirty="0">
                          <a:latin typeface="Arial" panose="020B0604020202020204" pitchFamily="34" charset="0"/>
                          <a:cs typeface="Arial" panose="020B0604020202020204" pitchFamily="34" charset="0"/>
                        </a:rPr>
                        <a:t>: </a:t>
                      </a:r>
                      <a:r>
                        <a:rPr lang="en-GB" sz="900" b="0" baseline="0" dirty="0">
                          <a:latin typeface="Arial" panose="020B0604020202020204" pitchFamily="34" charset="0"/>
                          <a:cs typeface="Arial" panose="020B0604020202020204" pitchFamily="34" charset="0"/>
                          <a:hlinkClick r:id="rId4"/>
                        </a:rPr>
                        <a:t>https://www.communitybook.org/organisation/292</a:t>
                      </a:r>
                      <a:r>
                        <a:rPr lang="en-GB" sz="900" b="0" baseline="0" dirty="0">
                          <a:latin typeface="Arial" panose="020B0604020202020204" pitchFamily="34" charset="0"/>
                          <a:cs typeface="Arial" panose="020B0604020202020204" pitchFamily="34" charset="0"/>
                        </a:rPr>
                        <a:t> </a:t>
                      </a:r>
                      <a:endParaRPr lang="en-GB" sz="900" b="0" dirty="0">
                        <a:latin typeface="Arial" panose="020B0604020202020204" pitchFamily="34" charset="0"/>
                        <a:cs typeface="Arial" panose="020B0604020202020204" pitchFamily="34" charset="0"/>
                      </a:endParaRPr>
                    </a:p>
                    <a:p>
                      <a:r>
                        <a:rPr lang="en-GB" sz="900" b="0" dirty="0">
                          <a:latin typeface="Arial" panose="020B0604020202020204" pitchFamily="34" charset="0"/>
                          <a:cs typeface="Arial" panose="020B0604020202020204" pitchFamily="34" charset="0"/>
                        </a:rPr>
                        <a:t>Email: </a:t>
                      </a:r>
                      <a:r>
                        <a:rPr lang="en-GB" sz="900" b="0" dirty="0">
                          <a:latin typeface="Arial" panose="020B0604020202020204" pitchFamily="34" charset="0"/>
                          <a:cs typeface="Arial" panose="020B0604020202020204" pitchFamily="34" charset="0"/>
                          <a:hlinkClick r:id="rId3"/>
                        </a:rPr>
                        <a:t>byoupluswigan@gmail.com</a:t>
                      </a:r>
                      <a:r>
                        <a:rPr lang="en-GB" sz="900" b="0" dirty="0">
                          <a:latin typeface="Arial" panose="020B0604020202020204" pitchFamily="34" charset="0"/>
                          <a:cs typeface="Arial" panose="020B0604020202020204" pitchFamily="34" charset="0"/>
                        </a:rPr>
                        <a:t> </a:t>
                      </a:r>
                    </a:p>
                    <a:p>
                      <a:r>
                        <a:rPr lang="en-GB" sz="900" b="0" dirty="0">
                          <a:latin typeface="Arial" panose="020B0604020202020204" pitchFamily="34" charset="0"/>
                          <a:cs typeface="Arial" panose="020B0604020202020204" pitchFamily="34" charset="0"/>
                        </a:rPr>
                        <a:t>Telephone: 07399566180</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FF0000"/>
                        </a:solidFill>
                        <a:effectLst/>
                        <a:latin typeface="Arial" panose="020B0604020202020204" pitchFamily="34" charset="0"/>
                        <a:cs typeface="Arial" panose="020B0604020202020204" pitchFamily="34" charset="0"/>
                      </a:endParaRPr>
                    </a:p>
                  </a:txBody>
                  <a:tcPr/>
                </a:tc>
                <a:tc>
                  <a:txBody>
                    <a:bodyPr/>
                    <a:lstStyle/>
                    <a:p>
                      <a:r>
                        <a:rPr lang="en-GB" sz="900" kern="1200" dirty="0">
                          <a:solidFill>
                            <a:schemeClr val="tx1"/>
                          </a:solidFill>
                          <a:effectLst/>
                          <a:latin typeface="Arial" panose="020B0604020202020204" pitchFamily="34" charset="0"/>
                          <a:ea typeface="+mn-ea"/>
                          <a:cs typeface="Arial" panose="020B0604020202020204" pitchFamily="34" charset="0"/>
                        </a:rPr>
                        <a:t>Meets on Thursday evenings in a central Wigan venue (don’t give out exact venue due to confidentiality). </a:t>
                      </a:r>
                      <a:endParaRPr lang="en-GB" sz="9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956376" y="116632"/>
            <a:ext cx="924546"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0942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67544" y="11266"/>
            <a:ext cx="71551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92D050"/>
                </a:solidFill>
              </a:rPr>
              <a:t>Carers Section 1</a:t>
            </a:r>
          </a:p>
          <a:p>
            <a:pPr algn="ctr" eaLnBrk="1" hangingPunct="1">
              <a:spcBef>
                <a:spcPct val="0"/>
              </a:spcBef>
              <a:buFontTx/>
              <a:buNone/>
            </a:pPr>
            <a:r>
              <a:rPr lang="en-GB" sz="1200" dirty="0">
                <a:solidFill>
                  <a:schemeClr val="accent3"/>
                </a:solidFill>
              </a:rPr>
              <a:t>A Carer is anyone who cares, unpaid, for a friend or family member who due to illness, disability, a mental health problem or an addiction cannot cope without their support </a:t>
            </a:r>
            <a:r>
              <a:rPr lang="en-GB" altLang="en-US" sz="1200" b="1" dirty="0">
                <a:solidFill>
                  <a:schemeClr val="accent3"/>
                </a:solidFill>
              </a:rPr>
              <a:t> </a:t>
            </a:r>
            <a:endParaRPr lang="en-GB" altLang="en-US" sz="1200" dirty="0">
              <a:solidFill>
                <a:schemeClr val="accent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45368612"/>
              </p:ext>
            </p:extLst>
          </p:nvPr>
        </p:nvGraphicFramePr>
        <p:xfrm>
          <a:off x="0" y="741972"/>
          <a:ext cx="9143999" cy="4709269"/>
        </p:xfrm>
        <a:graphic>
          <a:graphicData uri="http://schemas.openxmlformats.org/drawingml/2006/table">
            <a:tbl>
              <a:tblPr firstRow="1" bandRow="1">
                <a:tableStyleId>{C083E6E3-FA7D-4D7B-A595-EF9225AFEA82}</a:tableStyleId>
              </a:tblPr>
              <a:tblGrid>
                <a:gridCol w="1412213">
                  <a:extLst>
                    <a:ext uri="{9D8B030D-6E8A-4147-A177-3AD203B41FA5}">
                      <a16:colId xmlns:a16="http://schemas.microsoft.com/office/drawing/2014/main" val="20000"/>
                    </a:ext>
                  </a:extLst>
                </a:gridCol>
                <a:gridCol w="2717893">
                  <a:extLst>
                    <a:ext uri="{9D8B030D-6E8A-4147-A177-3AD203B41FA5}">
                      <a16:colId xmlns:a16="http://schemas.microsoft.com/office/drawing/2014/main" val="20001"/>
                    </a:ext>
                  </a:extLst>
                </a:gridCol>
                <a:gridCol w="2620826">
                  <a:extLst>
                    <a:ext uri="{9D8B030D-6E8A-4147-A177-3AD203B41FA5}">
                      <a16:colId xmlns:a16="http://schemas.microsoft.com/office/drawing/2014/main" val="20002"/>
                    </a:ext>
                  </a:extLst>
                </a:gridCol>
                <a:gridCol w="2393067">
                  <a:extLst>
                    <a:ext uri="{9D8B030D-6E8A-4147-A177-3AD203B41FA5}">
                      <a16:colId xmlns:a16="http://schemas.microsoft.com/office/drawing/2014/main" val="20003"/>
                    </a:ext>
                  </a:extLst>
                </a:gridCol>
              </a:tblGrid>
              <a:tr h="303442">
                <a:tc>
                  <a:txBody>
                    <a:bodyPr/>
                    <a:lstStyle/>
                    <a:p>
                      <a:r>
                        <a:rPr lang="en-GB" sz="900" dirty="0">
                          <a:latin typeface="Arial" panose="020B0604020202020204" pitchFamily="34" charset="0"/>
                          <a:cs typeface="Arial" panose="020B0604020202020204" pitchFamily="34" charset="0"/>
                        </a:rPr>
                        <a:t>Who </a:t>
                      </a:r>
                    </a:p>
                  </a:txBody>
                  <a:tcPr/>
                </a:tc>
                <a:tc>
                  <a:txBody>
                    <a:bodyPr/>
                    <a:lstStyle/>
                    <a:p>
                      <a:r>
                        <a:rPr lang="en-GB" sz="900" baseline="0" dirty="0">
                          <a:latin typeface="Arial" panose="020B0604020202020204" pitchFamily="34" charset="0"/>
                          <a:cs typeface="Arial" panose="020B0604020202020204" pitchFamily="34" charset="0"/>
                        </a:rPr>
                        <a:t>What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Contact</a:t>
                      </a:r>
                      <a:r>
                        <a:rPr lang="en-GB" sz="900" baseline="0" dirty="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Arial" panose="020B0604020202020204" pitchFamily="34" charset="0"/>
                          <a:cs typeface="Arial" panose="020B0604020202020204" pitchFamily="34" charset="0"/>
                        </a:rPr>
                        <a:t>When/Where</a:t>
                      </a:r>
                    </a:p>
                  </a:txBody>
                  <a:tcPr/>
                </a:tc>
                <a:extLst>
                  <a:ext uri="{0D108BD9-81ED-4DB2-BD59-A6C34878D82A}">
                    <a16:rowId xmlns:a16="http://schemas.microsoft.com/office/drawing/2014/main" val="10000"/>
                  </a:ext>
                </a:extLst>
              </a:tr>
              <a:tr h="674555">
                <a:tc>
                  <a:txBody>
                    <a:bodyPr/>
                    <a:lstStyle/>
                    <a:p>
                      <a:r>
                        <a:rPr lang="en-GB" sz="900" b="0" dirty="0">
                          <a:latin typeface="Arial" panose="020B0604020202020204" pitchFamily="34" charset="0"/>
                          <a:cs typeface="Arial" panose="020B0604020202020204" pitchFamily="34" charset="0"/>
                        </a:rPr>
                        <a:t>Wigan</a:t>
                      </a:r>
                      <a:r>
                        <a:rPr lang="en-GB" sz="900" b="0" baseline="0" dirty="0">
                          <a:latin typeface="Arial" panose="020B0604020202020204" pitchFamily="34" charset="0"/>
                          <a:cs typeface="Arial" panose="020B0604020202020204" pitchFamily="34" charset="0"/>
                        </a:rPr>
                        <a:t> Parent Carer Forum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Wigan Parent Carer Forum are an Independent group of parent carers of children and young people who have Special Educational Needs and/or Disabilities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kern="1200" dirty="0">
                          <a:effectLst/>
                          <a:latin typeface="Arial" panose="020B0604020202020204" pitchFamily="34" charset="0"/>
                          <a:cs typeface="Arial" panose="020B0604020202020204" pitchFamily="34" charset="0"/>
                        </a:rPr>
                        <a:t>Phone:</a:t>
                      </a:r>
                      <a:r>
                        <a:rPr lang="en-GB" sz="900" b="0" kern="1200" baseline="0" dirty="0">
                          <a:effectLst/>
                          <a:latin typeface="Arial" panose="020B0604020202020204" pitchFamily="34" charset="0"/>
                          <a:cs typeface="Arial" panose="020B0604020202020204" pitchFamily="34" charset="0"/>
                        </a:rPr>
                        <a:t> </a:t>
                      </a:r>
                      <a:r>
                        <a:rPr lang="en-GB" sz="900" b="0" kern="1200" dirty="0">
                          <a:effectLst/>
                          <a:latin typeface="Arial" panose="020B0604020202020204" pitchFamily="34" charset="0"/>
                          <a:cs typeface="Arial" panose="020B0604020202020204" pitchFamily="34" charset="0"/>
                        </a:rPr>
                        <a:t>07719 330602</a:t>
                      </a:r>
                      <a:br>
                        <a:rPr lang="en-GB" sz="900" b="0" kern="1200" dirty="0">
                          <a:effectLst/>
                          <a:latin typeface="Arial" panose="020B0604020202020204" pitchFamily="34" charset="0"/>
                          <a:cs typeface="Arial" panose="020B0604020202020204" pitchFamily="34" charset="0"/>
                        </a:rPr>
                      </a:br>
                      <a:r>
                        <a:rPr lang="en-GB" sz="900" b="0" kern="1200" dirty="0">
                          <a:effectLst/>
                          <a:latin typeface="Arial" panose="020B0604020202020204" pitchFamily="34" charset="0"/>
                          <a:cs typeface="Arial" panose="020B0604020202020204" pitchFamily="34" charset="0"/>
                        </a:rPr>
                        <a:t>Email: </a:t>
                      </a:r>
                      <a:r>
                        <a:rPr lang="en-GB" sz="900" b="0" kern="1200" dirty="0">
                          <a:effectLst/>
                          <a:latin typeface="Arial" panose="020B0604020202020204" pitchFamily="34" charset="0"/>
                          <a:cs typeface="Arial" panose="020B0604020202020204" pitchFamily="34" charset="0"/>
                          <a:hlinkClick r:id="rId3"/>
                        </a:rPr>
                        <a:t>participation@wiganpcf.org.uk</a:t>
                      </a:r>
                      <a:r>
                        <a:rPr lang="en-GB" sz="900" b="0" kern="1200" dirty="0">
                          <a:effectLst/>
                          <a:latin typeface="Arial" panose="020B0604020202020204" pitchFamily="34" charset="0"/>
                          <a:cs typeface="Arial" panose="020B0604020202020204" pitchFamily="34" charset="0"/>
                        </a:rPr>
                        <a:t> </a:t>
                      </a:r>
                      <a:endParaRPr lang="en-GB" sz="900" b="0" i="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r>
                        <a:rPr lang="en-GB" sz="900" b="0" kern="1200" dirty="0">
                          <a:effectLst/>
                          <a:latin typeface="Arial" panose="020B0604020202020204" pitchFamily="34" charset="0"/>
                          <a:cs typeface="Arial" panose="020B0604020202020204" pitchFamily="34" charset="0"/>
                        </a:rPr>
                        <a:t>Wigan Parent Carer Forum</a:t>
                      </a:r>
                      <a:br>
                        <a:rPr lang="en-GB" sz="900" b="0" kern="1200" dirty="0">
                          <a:effectLst/>
                          <a:latin typeface="Arial" panose="020B0604020202020204" pitchFamily="34" charset="0"/>
                          <a:cs typeface="Arial" panose="020B0604020202020204" pitchFamily="34" charset="0"/>
                        </a:rPr>
                      </a:br>
                      <a:r>
                        <a:rPr lang="en-GB" sz="900" b="0" kern="1200" dirty="0">
                          <a:effectLst/>
                          <a:latin typeface="Arial" panose="020B0604020202020204" pitchFamily="34" charset="0"/>
                          <a:cs typeface="Arial" panose="020B0604020202020204" pitchFamily="34" charset="0"/>
                        </a:rPr>
                        <a:t>Platt Bridge Community Zone</a:t>
                      </a:r>
                      <a:br>
                        <a:rPr lang="en-GB" sz="900" b="0" kern="1200" dirty="0">
                          <a:effectLst/>
                          <a:latin typeface="Arial" panose="020B0604020202020204" pitchFamily="34" charset="0"/>
                          <a:cs typeface="Arial" panose="020B0604020202020204" pitchFamily="34" charset="0"/>
                        </a:rPr>
                      </a:br>
                      <a:endParaRPr lang="en-GB" sz="900" b="0" i="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1089588">
                <a:tc>
                  <a:txBody>
                    <a:bodyPr/>
                    <a:lstStyle/>
                    <a:p>
                      <a:r>
                        <a:rPr lang="en-GB" sz="900" b="0" dirty="0">
                          <a:effectLst/>
                          <a:latin typeface="Arial" panose="020B0604020202020204" pitchFamily="34" charset="0"/>
                          <a:cs typeface="Arial" panose="020B0604020202020204" pitchFamily="34" charset="0"/>
                        </a:rPr>
                        <a:t>Wigan and Leigh Carers Centre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0" dirty="0">
                        <a:latin typeface="Arial" panose="020B0604020202020204" pitchFamily="34" charset="0"/>
                        <a:cs typeface="Arial" panose="020B0604020202020204" pitchFamily="34" charset="0"/>
                      </a:endParaRPr>
                    </a:p>
                    <a:p>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effectLst/>
                          <a:latin typeface="Arial" panose="020B0604020202020204" pitchFamily="34" charset="0"/>
                          <a:cs typeface="Arial" panose="020B0604020202020204" pitchFamily="34" charset="0"/>
                        </a:rPr>
                        <a:t>The Wigan and Leigh Carers Centre are able to offer carers support both practically and emotionally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Carers Hooked on Crocheting Social Group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latin typeface="Arial" panose="020B0604020202020204" pitchFamily="34" charset="0"/>
                          <a:cs typeface="Arial" panose="020B0604020202020204" pitchFamily="34" charset="0"/>
                        </a:rPr>
                        <a:t>&amp; Men's Social Group for Carers </a:t>
                      </a:r>
                    </a:p>
                    <a:p>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fr-FR" sz="900" b="0" dirty="0">
                          <a:effectLst/>
                          <a:latin typeface="Arial" panose="020B0604020202020204" pitchFamily="34" charset="0"/>
                          <a:cs typeface="Arial" panose="020B0604020202020204" pitchFamily="34" charset="0"/>
                        </a:rPr>
                        <a:t>Phone:</a:t>
                      </a:r>
                      <a:r>
                        <a:rPr lang="fr-FR" sz="900" b="0" baseline="0" dirty="0">
                          <a:effectLst/>
                          <a:latin typeface="Arial" panose="020B0604020202020204" pitchFamily="34" charset="0"/>
                          <a:cs typeface="Arial" panose="020B0604020202020204" pitchFamily="34" charset="0"/>
                        </a:rPr>
                        <a:t> </a:t>
                      </a:r>
                      <a:r>
                        <a:rPr lang="fr-FR" sz="900" b="0" dirty="0">
                          <a:effectLst/>
                          <a:latin typeface="Arial" panose="020B0604020202020204" pitchFamily="34" charset="0"/>
                          <a:cs typeface="Arial" panose="020B0604020202020204" pitchFamily="34" charset="0"/>
                        </a:rPr>
                        <a:t>01942 705959 </a:t>
                      </a:r>
                    </a:p>
                    <a:p>
                      <a:r>
                        <a:rPr lang="fr-FR" sz="900" b="0" dirty="0">
                          <a:effectLst/>
                          <a:latin typeface="Arial" panose="020B0604020202020204" pitchFamily="34" charset="0"/>
                          <a:cs typeface="Arial" panose="020B0604020202020204" pitchFamily="34" charset="0"/>
                        </a:rPr>
                        <a:t>Email:</a:t>
                      </a:r>
                      <a:r>
                        <a:rPr lang="fr-FR" sz="900" b="0" baseline="0" dirty="0">
                          <a:effectLst/>
                          <a:latin typeface="Arial" panose="020B0604020202020204" pitchFamily="34" charset="0"/>
                          <a:cs typeface="Arial" panose="020B0604020202020204" pitchFamily="34" charset="0"/>
                        </a:rPr>
                        <a:t> </a:t>
                      </a:r>
                      <a:r>
                        <a:rPr lang="fr-FR" sz="900" b="0" dirty="0">
                          <a:effectLst/>
                          <a:latin typeface="Arial" panose="020B0604020202020204" pitchFamily="34" charset="0"/>
                          <a:cs typeface="Arial" panose="020B0604020202020204" pitchFamily="34" charset="0"/>
                          <a:hlinkClick r:id="rId4"/>
                        </a:rPr>
                        <a:t>info@wiganandleighcarerscentre.org.uk</a:t>
                      </a:r>
                      <a:r>
                        <a:rPr lang="fr-FR" sz="900" b="0" dirty="0">
                          <a:effectLst/>
                          <a:latin typeface="Arial" panose="020B0604020202020204" pitchFamily="34" charset="0"/>
                          <a:cs typeface="Arial" panose="020B0604020202020204" pitchFamily="34" charset="0"/>
                        </a:rPr>
                        <a:t> </a:t>
                      </a:r>
                    </a:p>
                    <a:p>
                      <a:r>
                        <a:rPr lang="fr-FR" sz="900" b="0" i="0" dirty="0">
                          <a:solidFill>
                            <a:schemeClr val="tx1"/>
                          </a:solidFill>
                          <a:effectLst/>
                          <a:latin typeface="Arial" panose="020B0604020202020204" pitchFamily="34" charset="0"/>
                          <a:cs typeface="Arial" panose="020B0604020202020204" pitchFamily="34" charset="0"/>
                        </a:rPr>
                        <a:t>Community Book:</a:t>
                      </a:r>
                      <a:r>
                        <a:rPr lang="fr-FR" sz="900" b="0" i="0" baseline="0" dirty="0">
                          <a:solidFill>
                            <a:schemeClr val="tx1"/>
                          </a:solidFill>
                          <a:effectLst/>
                          <a:latin typeface="Arial" panose="020B0604020202020204" pitchFamily="34" charset="0"/>
                          <a:cs typeface="Arial" panose="020B0604020202020204" pitchFamily="34" charset="0"/>
                        </a:rPr>
                        <a:t> </a:t>
                      </a:r>
                      <a:r>
                        <a:rPr lang="fr-FR" sz="900" b="0" i="0" baseline="0" dirty="0">
                          <a:solidFill>
                            <a:schemeClr val="tx1"/>
                          </a:solidFill>
                          <a:effectLst/>
                          <a:latin typeface="Arial" panose="020B0604020202020204" pitchFamily="34" charset="0"/>
                          <a:cs typeface="Arial" panose="020B0604020202020204" pitchFamily="34" charset="0"/>
                          <a:hlinkClick r:id="rId5"/>
                        </a:rPr>
                        <a:t>https://www.communitybook.org/organisation/203</a:t>
                      </a:r>
                      <a:r>
                        <a:rPr lang="fr-FR" sz="900" b="0" i="0" baseline="0" dirty="0">
                          <a:solidFill>
                            <a:schemeClr val="tx1"/>
                          </a:solidFill>
                          <a:effectLst/>
                          <a:latin typeface="Arial" panose="020B0604020202020204" pitchFamily="34" charset="0"/>
                          <a:cs typeface="Arial" panose="020B0604020202020204" pitchFamily="34" charset="0"/>
                        </a:rPr>
                        <a:t>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effectLst/>
                          <a:latin typeface="Arial" panose="020B0604020202020204" pitchFamily="34" charset="0"/>
                          <a:cs typeface="Arial" panose="020B0604020202020204" pitchFamily="34" charset="0"/>
                        </a:rPr>
                        <a:t>Monday to Friday between 9.30am and 4.30pm at </a:t>
                      </a:r>
                      <a:r>
                        <a:rPr lang="en-GB" sz="900" b="0" dirty="0">
                          <a:latin typeface="Arial" panose="020B0604020202020204" pitchFamily="34" charset="0"/>
                          <a:cs typeface="Arial" panose="020B0604020202020204" pitchFamily="34" charset="0"/>
                        </a:rPr>
                        <a:t>3-5 Frederick Street</a:t>
                      </a:r>
                    </a:p>
                    <a:p>
                      <a:r>
                        <a:rPr lang="en-GB" sz="900" b="0" dirty="0">
                          <a:latin typeface="Arial" panose="020B0604020202020204" pitchFamily="34" charset="0"/>
                          <a:cs typeface="Arial" panose="020B0604020202020204" pitchFamily="34" charset="0"/>
                        </a:rPr>
                        <a:t>Hindley</a:t>
                      </a:r>
                    </a:p>
                  </a:txBody>
                  <a:tcPr/>
                </a:tc>
                <a:extLst>
                  <a:ext uri="{0D108BD9-81ED-4DB2-BD59-A6C34878D82A}">
                    <a16:rowId xmlns:a16="http://schemas.microsoft.com/office/drawing/2014/main" val="10002"/>
                  </a:ext>
                </a:extLst>
              </a:tr>
              <a:tr h="836375">
                <a:tc>
                  <a:txBody>
                    <a:bodyPr/>
                    <a:lstStyle/>
                    <a:p>
                      <a:r>
                        <a:rPr lang="en-GB" sz="900" b="0" dirty="0">
                          <a:solidFill>
                            <a:schemeClr val="tx1"/>
                          </a:solidFill>
                          <a:latin typeface="Arial" panose="020B0604020202020204" pitchFamily="34" charset="0"/>
                          <a:cs typeface="Arial" panose="020B0604020202020204" pitchFamily="34" charset="0"/>
                        </a:rPr>
                        <a:t>Wigan &amp; Leigh Young Carers</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pPr lvl="0"/>
                      <a:r>
                        <a:rPr lang="en-GB" sz="900" b="0" kern="1200" dirty="0">
                          <a:solidFill>
                            <a:schemeClr val="tx1"/>
                          </a:solidFill>
                          <a:effectLst/>
                          <a:latin typeface="Arial" panose="020B0604020202020204" pitchFamily="34" charset="0"/>
                          <a:ea typeface="+mn-ea"/>
                          <a:cs typeface="Arial" panose="020B0604020202020204" pitchFamily="34" charset="0"/>
                        </a:rPr>
                        <a:t>Support Young Carers/Young Adult Carers 5-24 years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Web: </a:t>
                      </a:r>
                      <a:r>
                        <a:rPr lang="en-GB" sz="900" b="0" u="sng" kern="1200" dirty="0">
                          <a:solidFill>
                            <a:srgbClr val="FF0000"/>
                          </a:solidFill>
                          <a:effectLst/>
                          <a:latin typeface="Arial" panose="020B0604020202020204" pitchFamily="34" charset="0"/>
                          <a:ea typeface="+mn-ea"/>
                          <a:cs typeface="Arial" panose="020B0604020202020204" pitchFamily="34" charset="0"/>
                          <a:hlinkClick r:id="rId6"/>
                        </a:rPr>
                        <a:t>www.walyc.org.uk</a:t>
                      </a:r>
                      <a:r>
                        <a:rPr lang="en-GB" sz="900" b="0" kern="1200" dirty="0">
                          <a:solidFill>
                            <a:srgbClr val="FF0000"/>
                          </a:solidFill>
                          <a:effectLst/>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Telephone:</a:t>
                      </a:r>
                      <a:r>
                        <a:rPr lang="en-GB" sz="900" b="0" kern="1200" baseline="0" dirty="0">
                          <a:solidFill>
                            <a:schemeClr val="tx1"/>
                          </a:solidFill>
                          <a:effectLst/>
                          <a:latin typeface="Arial" panose="020B0604020202020204" pitchFamily="34" charset="0"/>
                          <a:ea typeface="+mn-ea"/>
                          <a:cs typeface="Arial" panose="020B0604020202020204" pitchFamily="34" charset="0"/>
                        </a:rPr>
                        <a:t> </a:t>
                      </a:r>
                      <a:r>
                        <a:rPr lang="en-GB" sz="900" b="0" kern="1200" dirty="0">
                          <a:solidFill>
                            <a:schemeClr val="tx1"/>
                          </a:solidFill>
                          <a:effectLst/>
                          <a:latin typeface="Arial" panose="020B0604020202020204" pitchFamily="34" charset="0"/>
                          <a:ea typeface="+mn-ea"/>
                          <a:cs typeface="Arial" panose="020B0604020202020204" pitchFamily="34" charset="0"/>
                        </a:rPr>
                        <a:t>01942 679352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Email: </a:t>
                      </a:r>
                      <a:r>
                        <a:rPr lang="en-GB" sz="900" b="0" u="sng" kern="1200" dirty="0">
                          <a:solidFill>
                            <a:srgbClr val="FF0000"/>
                          </a:solidFill>
                          <a:effectLst/>
                          <a:latin typeface="Arial" panose="020B0604020202020204" pitchFamily="34" charset="0"/>
                          <a:ea typeface="+mn-ea"/>
                          <a:cs typeface="Arial" panose="020B0604020202020204" pitchFamily="34" charset="0"/>
                          <a:hlinkClick r:id="rId7"/>
                        </a:rPr>
                        <a:t>info@walyc.org.uk</a:t>
                      </a:r>
                      <a:r>
                        <a:rPr lang="en-GB" sz="900" b="0" kern="1200" dirty="0">
                          <a:solidFill>
                            <a:srgbClr val="FF0000"/>
                          </a:solidFill>
                          <a:effectLst/>
                          <a:latin typeface="Arial" panose="020B0604020202020204" pitchFamily="34" charset="0"/>
                          <a:ea typeface="+mn-ea"/>
                          <a:cs typeface="Arial" panose="020B0604020202020204" pitchFamily="34" charset="0"/>
                        </a:rPr>
                        <a:t>.</a:t>
                      </a:r>
                    </a:p>
                    <a:p>
                      <a:r>
                        <a:rPr lang="en-GB" sz="900" b="0" i="0" kern="1200" dirty="0">
                          <a:solidFill>
                            <a:schemeClr val="tx1"/>
                          </a:solidFill>
                          <a:effectLst/>
                          <a:latin typeface="Arial" panose="020B0604020202020204" pitchFamily="34" charset="0"/>
                          <a:ea typeface="+mn-ea"/>
                          <a:cs typeface="Arial" panose="020B0604020202020204" pitchFamily="34" charset="0"/>
                        </a:rPr>
                        <a:t>Community Book: </a:t>
                      </a:r>
                      <a:r>
                        <a:rPr lang="en-GB" sz="900" b="0" i="0" kern="1200" dirty="0">
                          <a:solidFill>
                            <a:srgbClr val="FF0000"/>
                          </a:solidFill>
                          <a:effectLst/>
                          <a:latin typeface="Arial" panose="020B0604020202020204" pitchFamily="34" charset="0"/>
                          <a:ea typeface="+mn-ea"/>
                          <a:cs typeface="Arial" panose="020B0604020202020204" pitchFamily="34" charset="0"/>
                          <a:hlinkClick r:id="rId8"/>
                        </a:rPr>
                        <a:t>https://www.communitybook.org/organisation/550</a:t>
                      </a:r>
                      <a:r>
                        <a:rPr lang="en-GB" sz="900" b="0" i="0" kern="1200" dirty="0">
                          <a:solidFill>
                            <a:srgbClr val="FF0000"/>
                          </a:solidFill>
                          <a:effectLst/>
                          <a:latin typeface="Arial" panose="020B0604020202020204" pitchFamily="34" charset="0"/>
                          <a:ea typeface="+mn-ea"/>
                          <a:cs typeface="Arial" panose="020B0604020202020204" pitchFamily="34" charset="0"/>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Arial" panose="020B0604020202020204" pitchFamily="34" charset="0"/>
                          <a:ea typeface="+mn-ea"/>
                          <a:cs typeface="Arial" panose="020B0604020202020204" pitchFamily="34" charset="0"/>
                        </a:rPr>
                        <a:t>Various locations throughout the borough usually starting at 5/6pm for 2/3 hours can be Monday -Thursday</a:t>
                      </a:r>
                      <a:r>
                        <a:rPr lang="en-GB" sz="900" b="0" kern="1200" baseline="0" dirty="0">
                          <a:solidFill>
                            <a:schemeClr val="tx1"/>
                          </a:solidFill>
                          <a:effectLst/>
                          <a:latin typeface="Arial" panose="020B0604020202020204" pitchFamily="34" charset="0"/>
                          <a:ea typeface="+mn-ea"/>
                          <a:cs typeface="Arial" panose="020B0604020202020204" pitchFamily="34" charset="0"/>
                        </a:rPr>
                        <a:t> </a:t>
                      </a:r>
                      <a:endParaRPr lang="en-GB" sz="900" b="0" i="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03442">
                <a:tc>
                  <a:txBody>
                    <a:bodyPr/>
                    <a:lstStyle/>
                    <a:p>
                      <a:r>
                        <a:rPr lang="en-GB" sz="900" b="0" dirty="0">
                          <a:latin typeface="Arial" panose="020B0604020202020204" pitchFamily="34" charset="0"/>
                          <a:cs typeface="Arial" panose="020B0604020202020204" pitchFamily="34" charset="0"/>
                        </a:rPr>
                        <a:t>Carers Support Group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Support group</a:t>
                      </a:r>
                      <a:r>
                        <a:rPr lang="en-GB" sz="900" b="0" baseline="0" dirty="0">
                          <a:latin typeface="Arial" panose="020B0604020202020204" pitchFamily="34" charset="0"/>
                          <a:cs typeface="Arial" panose="020B0604020202020204" pitchFamily="34" charset="0"/>
                        </a:rPr>
                        <a:t> for carers </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kern="1200" dirty="0">
                          <a:effectLst/>
                          <a:latin typeface="Arial" panose="020B0604020202020204" pitchFamily="34" charset="0"/>
                          <a:cs typeface="Arial" panose="020B0604020202020204" pitchFamily="34" charset="0"/>
                        </a:rPr>
                        <a:t>Shevington Library </a:t>
                      </a:r>
                      <a:endParaRPr lang="en-GB" sz="900" b="0" i="0"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r>
                        <a:rPr lang="en-GB" sz="900" b="0" dirty="0">
                          <a:solidFill>
                            <a:schemeClr val="tx1"/>
                          </a:solidFill>
                          <a:latin typeface="Arial" panose="020B0604020202020204" pitchFamily="34" charset="0"/>
                          <a:cs typeface="Arial" panose="020B0604020202020204" pitchFamily="34" charset="0"/>
                        </a:rPr>
                        <a:t>Fridays</a:t>
                      </a:r>
                      <a:r>
                        <a:rPr lang="en-GB" sz="900" b="0" baseline="0" dirty="0">
                          <a:solidFill>
                            <a:schemeClr val="tx1"/>
                          </a:solidFill>
                          <a:latin typeface="Arial" panose="020B0604020202020204" pitchFamily="34" charset="0"/>
                          <a:cs typeface="Arial" panose="020B0604020202020204" pitchFamily="34" charset="0"/>
                        </a:rPr>
                        <a:t> </a:t>
                      </a:r>
                      <a:r>
                        <a:rPr lang="en-GB" sz="900" b="0" dirty="0">
                          <a:solidFill>
                            <a:schemeClr val="tx1"/>
                          </a:solidFill>
                          <a:latin typeface="Arial" panose="020B0604020202020204" pitchFamily="34" charset="0"/>
                          <a:cs typeface="Arial" panose="020B0604020202020204" pitchFamily="34" charset="0"/>
                        </a:rPr>
                        <a:t>2:00pm to 4:15pm </a:t>
                      </a:r>
                      <a:endParaRPr lang="en-GB" sz="900" b="0" i="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536859">
                <a:tc>
                  <a:txBody>
                    <a:bodyPr/>
                    <a:lstStyle/>
                    <a:p>
                      <a:r>
                        <a:rPr lang="en-GB" sz="900" b="0" dirty="0">
                          <a:effectLst/>
                          <a:latin typeface="Arial" panose="020B0604020202020204" pitchFamily="34" charset="0"/>
                          <a:cs typeface="Arial" panose="020B0604020202020204" pitchFamily="34" charset="0"/>
                        </a:rPr>
                        <a:t>Care Leavers Creations Café</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Where care leavers can enjoy meals but also learn how to cook them</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dirty="0">
                          <a:latin typeface="Arial" panose="020B0604020202020204" pitchFamily="34" charset="0"/>
                          <a:cs typeface="Arial" panose="020B0604020202020204" pitchFamily="34" charset="0"/>
                        </a:rPr>
                        <a:t>Miss Emma Lisle </a:t>
                      </a:r>
                    </a:p>
                    <a:p>
                      <a:r>
                        <a:rPr lang="en-GB" sz="900" b="0" dirty="0">
                          <a:latin typeface="Arial" panose="020B0604020202020204" pitchFamily="34" charset="0"/>
                          <a:cs typeface="Arial" panose="020B0604020202020204" pitchFamily="34" charset="0"/>
                        </a:rPr>
                        <a:t>Email: S</a:t>
                      </a:r>
                      <a:r>
                        <a:rPr lang="en-GB" sz="900" dirty="0">
                          <a:effectLst/>
                          <a:latin typeface="Arial" panose="020B0604020202020204" pitchFamily="34" charset="0"/>
                          <a:cs typeface="Arial" panose="020B0604020202020204" pitchFamily="34" charset="0"/>
                        </a:rPr>
                        <a:t>.Axon@wigan.gov.uk</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latin typeface="Arial" panose="020B0604020202020204" pitchFamily="34" charset="0"/>
                          <a:cs typeface="Arial" panose="020B0604020202020204" pitchFamily="34" charset="0"/>
                        </a:rPr>
                        <a:t>Fur </a:t>
                      </a:r>
                      <a:r>
                        <a:rPr lang="en-GB" sz="900" b="0" dirty="0" err="1">
                          <a:solidFill>
                            <a:schemeClr val="tx1"/>
                          </a:solidFill>
                          <a:effectLst/>
                          <a:latin typeface="Arial" panose="020B0604020202020204" pitchFamily="34" charset="0"/>
                          <a:cs typeface="Arial" panose="020B0604020202020204" pitchFamily="34" charset="0"/>
                        </a:rPr>
                        <a:t>Clempt</a:t>
                      </a:r>
                      <a:endParaRPr lang="en-GB" sz="900" b="0" dirty="0">
                        <a:solidFill>
                          <a:schemeClr val="tx1"/>
                        </a:solidFill>
                        <a:effectLst/>
                        <a:latin typeface="Arial" panose="020B0604020202020204" pitchFamily="34" charset="0"/>
                        <a:cs typeface="Arial" panose="020B0604020202020204" pitchFamily="34" charset="0"/>
                      </a:endParaRPr>
                    </a:p>
                    <a:p>
                      <a:r>
                        <a:rPr lang="en-GB" sz="900" b="0" dirty="0">
                          <a:solidFill>
                            <a:schemeClr val="tx1"/>
                          </a:solidFill>
                          <a:latin typeface="Arial" panose="020B0604020202020204" pitchFamily="34" charset="0"/>
                          <a:cs typeface="Arial" panose="020B0604020202020204" pitchFamily="34" charset="0"/>
                        </a:rPr>
                        <a:t>1st and 3rd Wednesday of every month from 6pm </a:t>
                      </a:r>
                      <a:endParaRPr lang="en-GB" sz="900" b="0" i="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886983">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Care leavers council</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kern="1200" dirty="0">
                          <a:solidFill>
                            <a:schemeClr val="tx1"/>
                          </a:solidFill>
                          <a:effectLst/>
                          <a:latin typeface="Arial" panose="020B0604020202020204" pitchFamily="34" charset="0"/>
                          <a:ea typeface="+mn-ea"/>
                          <a:cs typeface="Arial" panose="020B0604020202020204" pitchFamily="34" charset="0"/>
                        </a:rPr>
                        <a:t>The group is for young people who have left our care services, aged up to 25. Make friends, support, events and activities.</a:t>
                      </a:r>
                      <a:endParaRPr lang="en-GB" sz="900" b="0" i="0" dirty="0">
                        <a:solidFill>
                          <a:schemeClr val="tx1"/>
                        </a:solidFill>
                        <a:latin typeface="Arial" panose="020B0604020202020204" pitchFamily="34" charset="0"/>
                        <a:cs typeface="Arial" panose="020B0604020202020204" pitchFamily="34" charset="0"/>
                      </a:endParaRPr>
                    </a:p>
                  </a:txBody>
                  <a:tcPr/>
                </a:tc>
                <a:tc>
                  <a:txBody>
                    <a:bodyPr/>
                    <a:lstStyle/>
                    <a:p>
                      <a:r>
                        <a:rPr lang="en-GB" sz="900" b="0" i="0" dirty="0">
                          <a:solidFill>
                            <a:srgbClr val="FF0000"/>
                          </a:solidFill>
                          <a:latin typeface="Arial" panose="020B0604020202020204" pitchFamily="34" charset="0"/>
                          <a:cs typeface="Arial" panose="020B0604020202020204" pitchFamily="34" charset="0"/>
                          <a:hlinkClick r:id="rId9"/>
                        </a:rPr>
                        <a:t>https://www.wigan.gov.uk/Resident/Health-Social-Care/Children-and-young-people/Care-leavers/Right-to-be-heard.aspx</a:t>
                      </a:r>
                      <a:r>
                        <a:rPr lang="en-GB" sz="900" b="0" i="0" dirty="0">
                          <a:solidFill>
                            <a:srgbClr val="FF0000"/>
                          </a:solidFill>
                          <a:latin typeface="Arial" panose="020B0604020202020204" pitchFamily="34" charset="0"/>
                          <a:cs typeface="Arial" panose="020B0604020202020204" pitchFamily="34" charset="0"/>
                        </a:rPr>
                        <a:t> </a:t>
                      </a:r>
                    </a:p>
                    <a:p>
                      <a:r>
                        <a:rPr lang="en-GB" sz="900" b="0" i="0" dirty="0">
                          <a:solidFill>
                            <a:schemeClr val="tx1"/>
                          </a:solidFill>
                          <a:latin typeface="Arial" panose="020B0604020202020204" pitchFamily="34" charset="0"/>
                          <a:cs typeface="Arial" panose="020B0604020202020204" pitchFamily="34" charset="0"/>
                        </a:rPr>
                        <a:t>Contact:</a:t>
                      </a:r>
                      <a:r>
                        <a:rPr lang="en-GB" sz="900" b="0" i="0" baseline="0" dirty="0">
                          <a:solidFill>
                            <a:schemeClr val="tx1"/>
                          </a:solidFill>
                          <a:latin typeface="Arial" panose="020B0604020202020204" pitchFamily="34" charset="0"/>
                          <a:cs typeface="Arial" panose="020B0604020202020204" pitchFamily="34" charset="0"/>
                        </a:rPr>
                        <a:t> </a:t>
                      </a:r>
                      <a:r>
                        <a:rPr lang="en-GB" sz="900" b="0" i="0" baseline="0" dirty="0">
                          <a:solidFill>
                            <a:srgbClr val="FF0000"/>
                          </a:solidFill>
                          <a:latin typeface="Arial" panose="020B0604020202020204" pitchFamily="34" charset="0"/>
                          <a:cs typeface="Arial" panose="020B0604020202020204" pitchFamily="34" charset="0"/>
                          <a:hlinkClick r:id="rId10"/>
                        </a:rPr>
                        <a:t>Andrea.Smith@wigan.gov.uk</a:t>
                      </a:r>
                      <a:r>
                        <a:rPr lang="en-GB" sz="900" b="0" i="0" baseline="0" dirty="0">
                          <a:solidFill>
                            <a:srgbClr val="FF0000"/>
                          </a:solidFill>
                          <a:latin typeface="Arial" panose="020B0604020202020204" pitchFamily="34" charset="0"/>
                          <a:cs typeface="Arial" panose="020B0604020202020204" pitchFamily="34" charset="0"/>
                        </a:rPr>
                        <a:t> </a:t>
                      </a:r>
                      <a:endParaRPr lang="en-GB" sz="900" b="0" i="0" dirty="0">
                        <a:solidFill>
                          <a:srgbClr val="FF0000"/>
                        </a:solidFill>
                        <a:latin typeface="Arial" panose="020B0604020202020204" pitchFamily="34" charset="0"/>
                        <a:cs typeface="Arial" panose="020B0604020202020204" pitchFamily="34" charset="0"/>
                      </a:endParaRPr>
                    </a:p>
                  </a:txBody>
                  <a:tcPr/>
                </a:tc>
                <a:tc>
                  <a:txBody>
                    <a:bodyPr/>
                    <a:lstStyle/>
                    <a:p>
                      <a:r>
                        <a:rPr lang="en-GB" sz="900" b="0" i="0" dirty="0">
                          <a:solidFill>
                            <a:schemeClr val="tx1"/>
                          </a:solidFill>
                          <a:latin typeface="Arial" panose="020B0604020202020204" pitchFamily="34" charset="0"/>
                          <a:cs typeface="Arial" panose="020B0604020202020204" pitchFamily="34" charset="0"/>
                        </a:rPr>
                        <a:t>Group</a:t>
                      </a:r>
                      <a:r>
                        <a:rPr lang="en-GB" sz="900" b="0" i="0" baseline="0" dirty="0">
                          <a:solidFill>
                            <a:schemeClr val="tx1"/>
                          </a:solidFill>
                          <a:latin typeface="Arial" panose="020B0604020202020204" pitchFamily="34" charset="0"/>
                          <a:cs typeface="Arial" panose="020B0604020202020204" pitchFamily="34" charset="0"/>
                        </a:rPr>
                        <a:t> run by </a:t>
                      </a:r>
                      <a:r>
                        <a:rPr lang="en-GB" sz="900" b="0" kern="1200" dirty="0">
                          <a:solidFill>
                            <a:schemeClr val="tx1"/>
                          </a:solidFill>
                          <a:effectLst/>
                          <a:latin typeface="Arial" panose="020B0604020202020204" pitchFamily="34" charset="0"/>
                          <a:ea typeface="+mn-ea"/>
                          <a:cs typeface="Arial" panose="020B0604020202020204" pitchFamily="34" charset="0"/>
                        </a:rPr>
                        <a:t>care leavers team </a:t>
                      </a:r>
                      <a:endParaRPr lang="en-GB" sz="900" b="0" i="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pic>
        <p:nvPicPr>
          <p:cNvPr id="5" name="Picture 4" descr="\\WIG-VMW-P-FS01\User_Homes$\a_prec\LOGOS &amp; SIGNATURES\WiganCouncilcolourlogowithtransparency(45mm).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956376" y="116632"/>
            <a:ext cx="924546" cy="47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7756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4212</TotalTime>
  <Words>7544</Words>
  <Application>Microsoft Office PowerPoint</Application>
  <PresentationFormat>On-screen Show (4:3)</PresentationFormat>
  <Paragraphs>1010</Paragraphs>
  <Slides>19</Slides>
  <Notes>19</Notes>
  <HiddenSlides>18</HiddenSlides>
  <MMClips>0</MMClips>
  <ScaleCrop>false</ScaleCrop>
  <HeadingPairs>
    <vt:vector size="8" baseType="variant">
      <vt:variant>
        <vt:lpstr>Fonts Used</vt:lpstr>
      </vt:variant>
      <vt:variant>
        <vt:i4>2</vt:i4>
      </vt:variant>
      <vt:variant>
        <vt:lpstr>Theme</vt:lpstr>
      </vt:variant>
      <vt:variant>
        <vt:i4>1</vt:i4>
      </vt:variant>
      <vt:variant>
        <vt:lpstr>Slide Titles</vt:lpstr>
      </vt:variant>
      <vt:variant>
        <vt:i4>19</vt:i4>
      </vt:variant>
      <vt:variant>
        <vt:lpstr>Custom Shows</vt:lpstr>
      </vt:variant>
      <vt:variant>
        <vt:i4>1</vt:i4>
      </vt:variant>
    </vt:vector>
  </HeadingPairs>
  <TitlesOfParts>
    <vt:vector size="2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Wigan Councilxxx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Schofield, Charlotte</dc:creator>
  <cp:lastModifiedBy>Robert Sharpe</cp:lastModifiedBy>
  <cp:revision>222</cp:revision>
  <cp:lastPrinted>2019-02-05T10:45:47Z</cp:lastPrinted>
  <dcterms:created xsi:type="dcterms:W3CDTF">2018-11-12T14:26:03Z</dcterms:created>
  <dcterms:modified xsi:type="dcterms:W3CDTF">2019-06-27T12:40:34Z</dcterms:modified>
</cp:coreProperties>
</file>